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x="18288000" cy="10287000"/>
  <p:notesSz cx="6858000" cy="9144000"/>
  <p:embeddedFontLst>
    <p:embeddedFont>
      <p:font typeface="Eastman Alt Pack Bold" charset="1" panose="00000800000000000000"/>
      <p:regular r:id="rId24"/>
    </p:embeddedFont>
    <p:embeddedFont>
      <p:font typeface="Quicksand Bold" charset="1" panose="00000000000000000000"/>
      <p:regular r:id="rId25"/>
    </p:embeddedFont>
    <p:embeddedFont>
      <p:font typeface="Montserrat Bold" charset="1" panose="00000800000000000000"/>
      <p:regular r:id="rId26"/>
    </p:embeddedFont>
    <p:embeddedFont>
      <p:font typeface="Quicksand" charset="1" panose="00000000000000000000"/>
      <p:regular r:id="rId27"/>
    </p:embeddedFont>
    <p:embeddedFont>
      <p:font typeface="Eastman Alt Pack" charset="1" panose="0000050000000000000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wqENjaq4.mp4>
</file>

<file path=ppt/media/VAGwqFoPHoQ.mp4>
</file>

<file path=ppt/media/VAGwqII78Yg.mp4>
</file>

<file path=ppt/media/VAGwrKwyfzw.mp4>
</file>

<file path=ppt/media/image1.jpeg>
</file>

<file path=ppt/media/image10.jpeg>
</file>

<file path=ppt/media/image11.jpeg>
</file>

<file path=ppt/media/image12.jpeg>
</file>

<file path=ppt/media/image13.png>
</file>

<file path=ppt/media/image14.png>
</file>

<file path=ppt/media/image15.png>
</file>

<file path=ppt/media/image16.jpeg>
</file>

<file path=ppt/media/image17.png>
</file>

<file path=ppt/media/image18.png>
</file>

<file path=ppt/media/image19.png>
</file>

<file path=ppt/media/image2.jpeg>
</file>

<file path=ppt/media/image20.jpeg>
</file>

<file path=ppt/media/image21.png>
</file>

<file path=ppt/media/image22.png>
</file>

<file path=ppt/media/image23.png>
</file>

<file path=ppt/media/image24.jpeg>
</file>

<file path=ppt/media/image25.png>
</file>

<file path=ppt/media/image26.png>
</file>

<file path=ppt/media/image27.jpeg>
</file>

<file path=ppt/media/image28.png>
</file>

<file path=ppt/media/image29.png>
</file>

<file path=ppt/media/image3.jpeg>
</file>

<file path=ppt/media/image30.jpeg>
</file>

<file path=ppt/media/image31.jpeg>
</file>

<file path=ppt/media/image32.jpeg>
</file>

<file path=ppt/media/image4.jpeg>
</file>

<file path=ppt/media/image5.jpeg>
</file>

<file path=ppt/media/image6.jpeg>
</file>

<file path=ppt/media/image7.png>
</file>

<file path=ppt/media/image8.sv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1.png" Type="http://schemas.openxmlformats.org/officeDocument/2006/relationships/image"/><Relationship Id="rId4" Target="../media/image22.png" Type="http://schemas.openxmlformats.org/officeDocument/2006/relationships/image"/><Relationship Id="rId5" Target="../media/image2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4.jpeg" Type="http://schemas.openxmlformats.org/officeDocument/2006/relationships/image"/><Relationship Id="rId4" Target="../media/VAGwqFoPHoQ.mp4" Type="http://schemas.openxmlformats.org/officeDocument/2006/relationships/video"/><Relationship Id="rId5" Target="../media/VAGwqFoPHoQ.mp4" Type="http://schemas.microsoft.com/office/2007/relationships/media"/></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5.png" Type="http://schemas.openxmlformats.org/officeDocument/2006/relationships/image"/><Relationship Id="rId4" Target="../media/image26.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jpeg" Type="http://schemas.openxmlformats.org/officeDocument/2006/relationships/image"/><Relationship Id="rId3" Target="../media/image28.png" Type="http://schemas.openxmlformats.org/officeDocument/2006/relationships/image"/><Relationship Id="rId4" Target="../media/image29.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jpeg" Type="http://schemas.openxmlformats.org/officeDocument/2006/relationships/image"/><Relationship Id="rId3" Target="../media/image31.jpeg" Type="http://schemas.openxmlformats.org/officeDocument/2006/relationships/image"/><Relationship Id="rId4" Target="../media/VAGwqENjaq4.mp4" Type="http://schemas.openxmlformats.org/officeDocument/2006/relationships/video"/><Relationship Id="rId5" Target="../media/VAGwqENjaq4.mp4" Type="http://schemas.microsoft.com/office/2007/relationships/media"/></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jpeg" Type="http://schemas.openxmlformats.org/officeDocument/2006/relationships/image"/><Relationship Id="rId3" Target="../media/image32.jpeg" Type="http://schemas.openxmlformats.org/officeDocument/2006/relationships/image"/><Relationship Id="rId4" Target="../media/VAGwqII78Yg.mp4" Type="http://schemas.openxmlformats.org/officeDocument/2006/relationships/video"/><Relationship Id="rId5" Target="../media/VAGwqII78Yg.mp4" Type="http://schemas.microsoft.com/office/2007/relationships/media"/></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jpeg" Type="http://schemas.openxmlformats.org/officeDocument/2006/relationships/image"/><Relationship Id="rId4" Target="../media/image5.jpeg" Type="http://schemas.openxmlformats.org/officeDocument/2006/relationships/image"/><Relationship Id="rId5" Target="../media/image6.jpe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9.jpeg" Type="http://schemas.openxmlformats.org/officeDocument/2006/relationships/image"/><Relationship Id="rId4" Target="../media/image10.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jpeg" Type="http://schemas.openxmlformats.org/officeDocument/2006/relationships/image"/><Relationship Id="rId4" Target="../media/image12.jpeg" Type="http://schemas.openxmlformats.org/officeDocument/2006/relationships/image"/><Relationship Id="rId5" Target="../media/image13.png" Type="http://schemas.openxmlformats.org/officeDocument/2006/relationships/image"/><Relationship Id="rId6" Target="../media/image14.png" Type="http://schemas.openxmlformats.org/officeDocument/2006/relationships/image"/><Relationship Id="rId7" Target="../media/image15.pn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6.jpeg" Type="http://schemas.openxmlformats.org/officeDocument/2006/relationships/image"/><Relationship Id="rId4" Target="../media/VAGwrKwyfzw.mp4" Type="http://schemas.openxmlformats.org/officeDocument/2006/relationships/video"/><Relationship Id="rId5" Target="../media/VAGwrKwyfzw.mp4" Type="http://schemas.microsoft.com/office/2007/relationships/media"/><Relationship Id="rId6" Target="../media/image17.png" Type="http://schemas.openxmlformats.org/officeDocument/2006/relationships/image"/><Relationship Id="rId7" Target="../media/image18.png" Type="http://schemas.openxmlformats.org/officeDocument/2006/relationships/image"/><Relationship Id="rId8" Target="../media/image1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sp>
        <p:nvSpPr>
          <p:cNvPr name="TextBox 3" id="3"/>
          <p:cNvSpPr txBox="true"/>
          <p:nvPr/>
        </p:nvSpPr>
        <p:spPr>
          <a:xfrm rot="0">
            <a:off x="721247" y="2788190"/>
            <a:ext cx="16845506" cy="1753376"/>
          </a:xfrm>
          <a:prstGeom prst="rect">
            <a:avLst/>
          </a:prstGeom>
        </p:spPr>
        <p:txBody>
          <a:bodyPr anchor="t" rtlCol="false" tIns="0" lIns="0" bIns="0" rIns="0">
            <a:spAutoFit/>
          </a:bodyPr>
          <a:lstStyle/>
          <a:p>
            <a:pPr algn="ctr">
              <a:lnSpc>
                <a:spcPts val="6805"/>
              </a:lnSpc>
            </a:pPr>
            <a:r>
              <a:rPr lang="en-US" sz="6300" b="true">
                <a:solidFill>
                  <a:srgbClr val="FFFFFF"/>
                </a:solidFill>
                <a:latin typeface="Eastman Alt Pack Bold"/>
                <a:ea typeface="Eastman Alt Pack Bold"/>
                <a:cs typeface="Eastman Alt Pack Bold"/>
                <a:sym typeface="Eastman Alt Pack Bold"/>
              </a:rPr>
              <a:t>Caracterización de Sistemas Binarios y su Campo Gravitacional</a:t>
            </a:r>
          </a:p>
        </p:txBody>
      </p:sp>
      <p:sp>
        <p:nvSpPr>
          <p:cNvPr name="TextBox 4" id="4"/>
          <p:cNvSpPr txBox="true"/>
          <p:nvPr/>
        </p:nvSpPr>
        <p:spPr>
          <a:xfrm rot="0">
            <a:off x="5582168" y="4962525"/>
            <a:ext cx="7123664" cy="1687833"/>
          </a:xfrm>
          <a:prstGeom prst="rect">
            <a:avLst/>
          </a:prstGeom>
        </p:spPr>
        <p:txBody>
          <a:bodyPr anchor="t" rtlCol="false" tIns="0" lIns="0" bIns="0" rIns="0">
            <a:spAutoFit/>
          </a:bodyPr>
          <a:lstStyle/>
          <a:p>
            <a:pPr algn="ctr">
              <a:lnSpc>
                <a:spcPts val="6803"/>
              </a:lnSpc>
            </a:pPr>
            <a:r>
              <a:rPr lang="en-US" sz="4199" b="true">
                <a:solidFill>
                  <a:srgbClr val="FFFFFF"/>
                </a:solidFill>
                <a:latin typeface="Quicksand Bold"/>
                <a:ea typeface="Quicksand Bold"/>
                <a:cs typeface="Quicksand Bold"/>
                <a:sym typeface="Quicksand Bold"/>
              </a:rPr>
              <a:t>Luis David Betancur</a:t>
            </a:r>
          </a:p>
          <a:p>
            <a:pPr algn="ctr">
              <a:lnSpc>
                <a:spcPts val="6965"/>
              </a:lnSpc>
            </a:pPr>
            <a:r>
              <a:rPr lang="en-US" b="true" sz="4299">
                <a:solidFill>
                  <a:srgbClr val="FFFFFF"/>
                </a:solidFill>
                <a:latin typeface="Quicksand Bold"/>
                <a:ea typeface="Quicksand Bold"/>
                <a:cs typeface="Quicksand Bold"/>
                <a:sym typeface="Quicksand Bold"/>
              </a:rPr>
              <a:t>Dana Romero Bustos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3188296" y="3679323"/>
            <a:ext cx="11911409" cy="3042653"/>
          </a:xfrm>
          <a:prstGeom prst="rect">
            <a:avLst/>
          </a:prstGeom>
        </p:spPr>
        <p:txBody>
          <a:bodyPr anchor="t" rtlCol="false" tIns="0" lIns="0" bIns="0" rIns="0">
            <a:spAutoFit/>
          </a:bodyPr>
          <a:lstStyle/>
          <a:p>
            <a:pPr algn="ctr">
              <a:lnSpc>
                <a:spcPts val="11771"/>
              </a:lnSpc>
            </a:pPr>
            <a:r>
              <a:rPr lang="en-US" sz="10899" b="true">
                <a:solidFill>
                  <a:srgbClr val="FFFFFF"/>
                </a:solidFill>
                <a:latin typeface="Eastman Alt Pack Bold"/>
                <a:ea typeface="Eastman Alt Pack Bold"/>
                <a:cs typeface="Eastman Alt Pack Bold"/>
                <a:sym typeface="Eastman Alt Pack Bold"/>
              </a:rPr>
              <a:t>Campo gravitacional</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1133054"/>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0C2151"/>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8109381" y="4484952"/>
            <a:ext cx="2069237" cy="893039"/>
          </a:xfrm>
          <a:custGeom>
            <a:avLst/>
            <a:gdLst/>
            <a:ahLst/>
            <a:cxnLst/>
            <a:rect r="r" b="b" t="t" l="l"/>
            <a:pathLst>
              <a:path h="893039" w="2069237">
                <a:moveTo>
                  <a:pt x="0" y="0"/>
                </a:moveTo>
                <a:lnTo>
                  <a:pt x="2069238" y="0"/>
                </a:lnTo>
                <a:lnTo>
                  <a:pt x="2069238" y="893039"/>
                </a:lnTo>
                <a:lnTo>
                  <a:pt x="0" y="893039"/>
                </a:lnTo>
                <a:lnTo>
                  <a:pt x="0" y="0"/>
                </a:lnTo>
                <a:close/>
              </a:path>
            </a:pathLst>
          </a:custGeom>
          <a:blipFill>
            <a:blip r:embed="rId3"/>
            <a:stretch>
              <a:fillRect l="0" t="0" r="0" b="0"/>
            </a:stretch>
          </a:blipFill>
        </p:spPr>
      </p:sp>
      <p:sp>
        <p:nvSpPr>
          <p:cNvPr name="Freeform 7" id="7"/>
          <p:cNvSpPr/>
          <p:nvPr/>
        </p:nvSpPr>
        <p:spPr>
          <a:xfrm flipH="false" flipV="false" rot="0">
            <a:off x="7083645" y="6795500"/>
            <a:ext cx="4500540" cy="867031"/>
          </a:xfrm>
          <a:custGeom>
            <a:avLst/>
            <a:gdLst/>
            <a:ahLst/>
            <a:cxnLst/>
            <a:rect r="r" b="b" t="t" l="l"/>
            <a:pathLst>
              <a:path h="867031" w="4500540">
                <a:moveTo>
                  <a:pt x="0" y="0"/>
                </a:moveTo>
                <a:lnTo>
                  <a:pt x="4500540" y="0"/>
                </a:lnTo>
                <a:lnTo>
                  <a:pt x="4500540" y="867031"/>
                </a:lnTo>
                <a:lnTo>
                  <a:pt x="0" y="867031"/>
                </a:lnTo>
                <a:lnTo>
                  <a:pt x="0" y="0"/>
                </a:lnTo>
                <a:close/>
              </a:path>
            </a:pathLst>
          </a:custGeom>
          <a:blipFill>
            <a:blip r:embed="rId4"/>
            <a:stretch>
              <a:fillRect l="-2015" t="0" r="-2015" b="0"/>
            </a:stretch>
          </a:blipFill>
        </p:spPr>
      </p:sp>
      <p:sp>
        <p:nvSpPr>
          <p:cNvPr name="Freeform 8" id="8"/>
          <p:cNvSpPr/>
          <p:nvPr/>
        </p:nvSpPr>
        <p:spPr>
          <a:xfrm flipH="false" flipV="false" rot="0">
            <a:off x="7641780" y="7849463"/>
            <a:ext cx="2676189" cy="1061808"/>
          </a:xfrm>
          <a:custGeom>
            <a:avLst/>
            <a:gdLst/>
            <a:ahLst/>
            <a:cxnLst/>
            <a:rect r="r" b="b" t="t" l="l"/>
            <a:pathLst>
              <a:path h="1061808" w="2676189">
                <a:moveTo>
                  <a:pt x="0" y="0"/>
                </a:moveTo>
                <a:lnTo>
                  <a:pt x="2676189" y="0"/>
                </a:lnTo>
                <a:lnTo>
                  <a:pt x="2676189" y="1061808"/>
                </a:lnTo>
                <a:lnTo>
                  <a:pt x="0" y="1061808"/>
                </a:lnTo>
                <a:lnTo>
                  <a:pt x="0" y="0"/>
                </a:lnTo>
                <a:close/>
              </a:path>
            </a:pathLst>
          </a:custGeom>
          <a:blipFill>
            <a:blip r:embed="rId5"/>
            <a:stretch>
              <a:fillRect l="0" t="0" r="0" b="0"/>
            </a:stretch>
          </a:blipFill>
        </p:spPr>
      </p:sp>
      <p:sp>
        <p:nvSpPr>
          <p:cNvPr name="TextBox 9" id="9"/>
          <p:cNvSpPr txBox="true"/>
          <p:nvPr/>
        </p:nvSpPr>
        <p:spPr>
          <a:xfrm rot="0">
            <a:off x="1463232" y="1341948"/>
            <a:ext cx="15361536" cy="1945005"/>
          </a:xfrm>
          <a:prstGeom prst="rect">
            <a:avLst/>
          </a:prstGeom>
        </p:spPr>
        <p:txBody>
          <a:bodyPr anchor="t" rtlCol="false" tIns="0" lIns="0" bIns="0" rIns="0">
            <a:spAutoFit/>
          </a:bodyPr>
          <a:lstStyle/>
          <a:p>
            <a:pPr algn="ctr">
              <a:lnSpc>
                <a:spcPts val="7560"/>
              </a:lnSpc>
            </a:pPr>
            <a:r>
              <a:rPr lang="en-US" sz="7000" b="true">
                <a:solidFill>
                  <a:srgbClr val="FFFFFF"/>
                </a:solidFill>
                <a:latin typeface="Eastman Alt Pack Bold"/>
                <a:ea typeface="Eastman Alt Pack Bold"/>
                <a:cs typeface="Eastman Alt Pack Bold"/>
                <a:sym typeface="Eastman Alt Pack Bold"/>
              </a:rPr>
              <a:t>Caracterizacion del campo gravitacional</a:t>
            </a:r>
          </a:p>
        </p:txBody>
      </p:sp>
      <p:sp>
        <p:nvSpPr>
          <p:cNvPr name="TextBox 10" id="10"/>
          <p:cNvSpPr txBox="true"/>
          <p:nvPr/>
        </p:nvSpPr>
        <p:spPr>
          <a:xfrm rot="0">
            <a:off x="1777075" y="3341951"/>
            <a:ext cx="14733849" cy="981076"/>
          </a:xfrm>
          <a:prstGeom prst="rect">
            <a:avLst/>
          </a:prstGeom>
        </p:spPr>
        <p:txBody>
          <a:bodyPr anchor="t" rtlCol="false" tIns="0" lIns="0" bIns="0" rIns="0">
            <a:spAutoFit/>
          </a:bodyPr>
          <a:lstStyle/>
          <a:p>
            <a:pPr algn="just">
              <a:lnSpc>
                <a:spcPts val="4049"/>
              </a:lnSpc>
            </a:pPr>
            <a:r>
              <a:rPr lang="en-US" sz="2499">
                <a:solidFill>
                  <a:srgbClr val="FFFFFF"/>
                </a:solidFill>
                <a:latin typeface="Eastman Alt Pack"/>
                <a:ea typeface="Eastman Alt Pack"/>
                <a:cs typeface="Eastman Alt Pack"/>
                <a:sym typeface="Eastman Alt Pack"/>
              </a:rPr>
              <a:t>Se define al potencial gravitacional se define como la energia potencial gravitacional por unida de masa, de esta definicion se obtiene </a:t>
            </a:r>
          </a:p>
        </p:txBody>
      </p:sp>
      <p:sp>
        <p:nvSpPr>
          <p:cNvPr name="TextBox 11" id="11"/>
          <p:cNvSpPr txBox="true"/>
          <p:nvPr/>
        </p:nvSpPr>
        <p:spPr>
          <a:xfrm rot="0">
            <a:off x="1777075" y="5482766"/>
            <a:ext cx="14733849" cy="1746249"/>
          </a:xfrm>
          <a:prstGeom prst="rect">
            <a:avLst/>
          </a:prstGeom>
        </p:spPr>
        <p:txBody>
          <a:bodyPr anchor="t" rtlCol="false" tIns="0" lIns="0" bIns="0" rIns="0">
            <a:spAutoFit/>
          </a:bodyPr>
          <a:lstStyle/>
          <a:p>
            <a:pPr algn="just">
              <a:lnSpc>
                <a:spcPts val="3500"/>
              </a:lnSpc>
            </a:pPr>
            <a:r>
              <a:rPr lang="en-US" sz="2500">
                <a:solidFill>
                  <a:srgbClr val="FFFFFF"/>
                </a:solidFill>
                <a:latin typeface="Eastman Alt Pack"/>
                <a:ea typeface="Eastman Alt Pack"/>
                <a:cs typeface="Eastman Alt Pack"/>
                <a:sym typeface="Eastman Alt Pack"/>
              </a:rPr>
              <a:t>Podemos obtener el campo gravitacional de un cuerpo encontrando el gradiente del potencial gravitacional, este campo puede entenderse como la aceleracion que sufre un cuerpo en un punto del espacio </a:t>
            </a:r>
          </a:p>
          <a:p>
            <a:pPr algn="ctr">
              <a:lnSpc>
                <a:spcPts val="3500"/>
              </a:lnSpc>
            </a:pPr>
          </a:p>
        </p:txBody>
      </p:sp>
      <p:sp>
        <p:nvSpPr>
          <p:cNvPr name="TextBox 12" id="12"/>
          <p:cNvSpPr txBox="true"/>
          <p:nvPr/>
        </p:nvSpPr>
        <p:spPr>
          <a:xfrm rot="0">
            <a:off x="1777075" y="7792313"/>
            <a:ext cx="14733849" cy="431799"/>
          </a:xfrm>
          <a:prstGeom prst="rect">
            <a:avLst/>
          </a:prstGeom>
        </p:spPr>
        <p:txBody>
          <a:bodyPr anchor="t" rtlCol="false" tIns="0" lIns="0" bIns="0" rIns="0">
            <a:spAutoFit/>
          </a:bodyPr>
          <a:lstStyle/>
          <a:p>
            <a:pPr algn="just">
              <a:lnSpc>
                <a:spcPts val="3500"/>
              </a:lnSpc>
            </a:pPr>
            <a:r>
              <a:rPr lang="en-US" sz="2500">
                <a:solidFill>
                  <a:srgbClr val="FFFFFF"/>
                </a:solidFill>
                <a:latin typeface="Eastman Alt Pack"/>
                <a:ea typeface="Eastman Alt Pack"/>
                <a:cs typeface="Eastman Alt Pack"/>
                <a:sym typeface="Eastman Alt Pack"/>
              </a:rPr>
              <a:t>De forma analitica se obtiene </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1133054"/>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0C2151"/>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463232" y="1720005"/>
            <a:ext cx="15361536" cy="1945005"/>
          </a:xfrm>
          <a:prstGeom prst="rect">
            <a:avLst/>
          </a:prstGeom>
        </p:spPr>
        <p:txBody>
          <a:bodyPr anchor="t" rtlCol="false" tIns="0" lIns="0" bIns="0" rIns="0">
            <a:spAutoFit/>
          </a:bodyPr>
          <a:lstStyle/>
          <a:p>
            <a:pPr algn="ctr">
              <a:lnSpc>
                <a:spcPts val="7560"/>
              </a:lnSpc>
            </a:pPr>
            <a:r>
              <a:rPr lang="en-US" sz="7000" b="true">
                <a:solidFill>
                  <a:srgbClr val="FFFFFF"/>
                </a:solidFill>
                <a:latin typeface="Eastman Alt Pack Bold"/>
                <a:ea typeface="Eastman Alt Pack Bold"/>
                <a:cs typeface="Eastman Alt Pack Bold"/>
                <a:sym typeface="Eastman Alt Pack Bold"/>
              </a:rPr>
              <a:t>Campo gravitacional local de un sistema binario</a:t>
            </a:r>
          </a:p>
        </p:txBody>
      </p:sp>
      <p:sp>
        <p:nvSpPr>
          <p:cNvPr name="TextBox 7" id="7"/>
          <p:cNvSpPr txBox="true"/>
          <p:nvPr/>
        </p:nvSpPr>
        <p:spPr>
          <a:xfrm rot="0">
            <a:off x="1777075" y="3799598"/>
            <a:ext cx="14733849" cy="4010026"/>
          </a:xfrm>
          <a:prstGeom prst="rect">
            <a:avLst/>
          </a:prstGeom>
        </p:spPr>
        <p:txBody>
          <a:bodyPr anchor="t" rtlCol="false" tIns="0" lIns="0" bIns="0" rIns="0">
            <a:spAutoFit/>
          </a:bodyPr>
          <a:lstStyle/>
          <a:p>
            <a:pPr algn="just">
              <a:lnSpc>
                <a:spcPts val="4049"/>
              </a:lnSpc>
            </a:pPr>
            <a:r>
              <a:rPr lang="en-US" sz="2499">
                <a:solidFill>
                  <a:srgbClr val="FFFFFF"/>
                </a:solidFill>
                <a:latin typeface="Eastman Alt Pack"/>
                <a:ea typeface="Eastman Alt Pack"/>
                <a:cs typeface="Eastman Alt Pack"/>
                <a:sym typeface="Eastman Alt Pack"/>
              </a:rPr>
              <a:t>El campo gravitacional para una masa normalmente se comporta de manera radial alrededor del centro de masa, incluso para distribuciones de masa o masas puntuales, a distancias grandes también se puede considerar este modelo.</a:t>
            </a:r>
          </a:p>
          <a:p>
            <a:pPr algn="just">
              <a:lnSpc>
                <a:spcPts val="4049"/>
              </a:lnSpc>
            </a:pPr>
          </a:p>
          <a:p>
            <a:pPr algn="just">
              <a:lnSpc>
                <a:spcPts val="4049"/>
              </a:lnSpc>
            </a:pPr>
            <a:r>
              <a:rPr lang="en-US" sz="2499">
                <a:solidFill>
                  <a:srgbClr val="FFFFFF"/>
                </a:solidFill>
                <a:latin typeface="Eastman Alt Pack"/>
                <a:ea typeface="Eastman Alt Pack"/>
                <a:cs typeface="Eastman Alt Pack"/>
                <a:sym typeface="Eastman Alt Pack"/>
              </a:rPr>
              <a:t>Sin embargo cuando lo estudiamos de manera local en un sistema binario, el campo radial sufre una distorsión en relación con la suma de los campos de los cuerpos, esta distorsión en el campo implican desviaciones de la aceleración a lo largo de trayectorias orbitales, lo que puede llevar a la inestabilidad de las orbitas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1028700"/>
            <a:ext cx="15891450" cy="8337418"/>
            <a:chOff x="0" y="0"/>
            <a:chExt cx="4185403" cy="2195863"/>
          </a:xfrm>
        </p:grpSpPr>
        <p:sp>
          <p:nvSpPr>
            <p:cNvPr name="Freeform 4" id="4"/>
            <p:cNvSpPr/>
            <p:nvPr/>
          </p:nvSpPr>
          <p:spPr>
            <a:xfrm flipH="false" flipV="false" rot="0">
              <a:off x="0" y="0"/>
              <a:ext cx="4185403" cy="2195863"/>
            </a:xfrm>
            <a:custGeom>
              <a:avLst/>
              <a:gdLst/>
              <a:ahLst/>
              <a:cxnLst/>
              <a:rect r="r" b="b" t="t" l="l"/>
              <a:pathLst>
                <a:path h="2195863" w="4185403">
                  <a:moveTo>
                    <a:pt x="4872" y="0"/>
                  </a:moveTo>
                  <a:lnTo>
                    <a:pt x="4180531" y="0"/>
                  </a:lnTo>
                  <a:cubicBezTo>
                    <a:pt x="4181823" y="0"/>
                    <a:pt x="4183062" y="513"/>
                    <a:pt x="4183976" y="1427"/>
                  </a:cubicBezTo>
                  <a:cubicBezTo>
                    <a:pt x="4184890" y="2341"/>
                    <a:pt x="4185403" y="3580"/>
                    <a:pt x="4185403" y="4872"/>
                  </a:cubicBezTo>
                  <a:lnTo>
                    <a:pt x="4185403" y="2190991"/>
                  </a:lnTo>
                  <a:cubicBezTo>
                    <a:pt x="4185403" y="2193682"/>
                    <a:pt x="4183221" y="2195863"/>
                    <a:pt x="4180531" y="2195863"/>
                  </a:cubicBezTo>
                  <a:lnTo>
                    <a:pt x="4872" y="2195863"/>
                  </a:lnTo>
                  <a:cubicBezTo>
                    <a:pt x="2181" y="2195863"/>
                    <a:pt x="0" y="2193682"/>
                    <a:pt x="0" y="2190991"/>
                  </a:cubicBezTo>
                  <a:lnTo>
                    <a:pt x="0" y="4872"/>
                  </a:lnTo>
                  <a:cubicBezTo>
                    <a:pt x="0" y="2181"/>
                    <a:pt x="2181" y="0"/>
                    <a:pt x="4872" y="0"/>
                  </a:cubicBezTo>
                  <a:close/>
                </a:path>
              </a:pathLst>
            </a:custGeom>
            <a:solidFill>
              <a:srgbClr val="CBAFDB"/>
            </a:solidFill>
            <a:ln w="19050" cap="sq">
              <a:solidFill>
                <a:srgbClr val="FFFFFF"/>
              </a:solidFill>
              <a:prstDash val="solid"/>
              <a:miter/>
            </a:ln>
          </p:spPr>
        </p:sp>
        <p:sp>
          <p:nvSpPr>
            <p:cNvPr name="TextBox 5" id="5"/>
            <p:cNvSpPr txBox="true"/>
            <p:nvPr/>
          </p:nvSpPr>
          <p:spPr>
            <a:xfrm>
              <a:off x="0" y="-38100"/>
              <a:ext cx="4185403" cy="2233963"/>
            </a:xfrm>
            <a:prstGeom prst="rect">
              <a:avLst/>
            </a:prstGeom>
          </p:spPr>
          <p:txBody>
            <a:bodyPr anchor="ctr" rtlCol="false" tIns="50800" lIns="50800" bIns="50800" rIns="50800"/>
            <a:lstStyle/>
            <a:p>
              <a:pPr algn="ctr">
                <a:lnSpc>
                  <a:spcPts val="2659"/>
                </a:lnSpc>
                <a:spcBef>
                  <a:spcPct val="0"/>
                </a:spcBef>
              </a:pPr>
            </a:p>
          </p:txBody>
        </p:sp>
      </p:grpSp>
      <p:pic>
        <p:nvPicPr>
          <p:cNvPr name="Picture 6" id="6">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0" t="0" r="0" b="0"/>
          <a:stretch>
            <a:fillRect/>
          </a:stretch>
        </p:blipFill>
        <p:spPr>
          <a:xfrm flipH="false" flipV="false" rot="0">
            <a:off x="5066138" y="2986726"/>
            <a:ext cx="7665742" cy="5749307"/>
          </a:xfrm>
          <a:prstGeom prst="rect">
            <a:avLst/>
          </a:prstGeom>
        </p:spPr>
      </p:pic>
      <p:sp>
        <p:nvSpPr>
          <p:cNvPr name="TextBox 7" id="7"/>
          <p:cNvSpPr txBox="true"/>
          <p:nvPr/>
        </p:nvSpPr>
        <p:spPr>
          <a:xfrm rot="0">
            <a:off x="1465479" y="1426622"/>
            <a:ext cx="15175152" cy="1945005"/>
          </a:xfrm>
          <a:prstGeom prst="rect">
            <a:avLst/>
          </a:prstGeom>
        </p:spPr>
        <p:txBody>
          <a:bodyPr anchor="t" rtlCol="false" tIns="0" lIns="0" bIns="0" rIns="0">
            <a:spAutoFit/>
          </a:bodyPr>
          <a:lstStyle/>
          <a:p>
            <a:pPr algn="l">
              <a:lnSpc>
                <a:spcPts val="7560"/>
              </a:lnSpc>
            </a:pPr>
            <a:r>
              <a:rPr lang="en-US" sz="7000" b="true">
                <a:solidFill>
                  <a:srgbClr val="FFFFFF"/>
                </a:solidFill>
                <a:latin typeface="Eastman Alt Pack Bold"/>
                <a:ea typeface="Eastman Alt Pack Bold"/>
                <a:cs typeface="Eastman Alt Pack Bold"/>
                <a:sym typeface="Eastman Alt Pack Bold"/>
              </a:rPr>
              <a:t>Campo gravitacional de Chapy AB</a:t>
            </a:r>
          </a:p>
        </p:txBody>
      </p:sp>
    </p:spTree>
  </p:cSld>
  <p:clrMapOvr>
    <a:masterClrMapping/>
  </p:clrMapOvr>
  <p:timing>
    <p:tnLst>
      <p:par>
        <p:cTn dur="indefinite" restart="never" nodeType="tmRoot">
          <p:childTnLst>
            <p:video>
              <p:cMediaNode vol="0">
                <p:cTn fill="hold" display="false">
                  <p:stCondLst>
                    <p:cond delay="indefinite"/>
                  </p:stCondLst>
                </p:cTn>
                <p:tgtEl>
                  <p:spTgt spid="6"/>
                </p:tgtEl>
              </p:cMediaNode>
            </p:video>
          </p:childTnLst>
        </p:cTn>
      </p:par>
    </p:tnLst>
  </p:timing>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1028700"/>
            <a:ext cx="15891450" cy="8780554"/>
            <a:chOff x="0" y="0"/>
            <a:chExt cx="4185403" cy="2312574"/>
          </a:xfrm>
        </p:grpSpPr>
        <p:sp>
          <p:nvSpPr>
            <p:cNvPr name="Freeform 4" id="4"/>
            <p:cNvSpPr/>
            <p:nvPr/>
          </p:nvSpPr>
          <p:spPr>
            <a:xfrm flipH="false" flipV="false" rot="0">
              <a:off x="0" y="0"/>
              <a:ext cx="4185403" cy="2312574"/>
            </a:xfrm>
            <a:custGeom>
              <a:avLst/>
              <a:gdLst/>
              <a:ahLst/>
              <a:cxnLst/>
              <a:rect r="r" b="b" t="t" l="l"/>
              <a:pathLst>
                <a:path h="2312574" w="4185403">
                  <a:moveTo>
                    <a:pt x="4872" y="0"/>
                  </a:moveTo>
                  <a:lnTo>
                    <a:pt x="4180531" y="0"/>
                  </a:lnTo>
                  <a:cubicBezTo>
                    <a:pt x="4181823" y="0"/>
                    <a:pt x="4183062" y="513"/>
                    <a:pt x="4183976" y="1427"/>
                  </a:cubicBezTo>
                  <a:cubicBezTo>
                    <a:pt x="4184890" y="2341"/>
                    <a:pt x="4185403" y="3580"/>
                    <a:pt x="4185403" y="4872"/>
                  </a:cubicBezTo>
                  <a:lnTo>
                    <a:pt x="4185403" y="2307702"/>
                  </a:lnTo>
                  <a:cubicBezTo>
                    <a:pt x="4185403" y="2310393"/>
                    <a:pt x="4183221" y="2312574"/>
                    <a:pt x="4180531" y="2312574"/>
                  </a:cubicBezTo>
                  <a:lnTo>
                    <a:pt x="4872" y="2312574"/>
                  </a:lnTo>
                  <a:cubicBezTo>
                    <a:pt x="2181" y="2312574"/>
                    <a:pt x="0" y="2310393"/>
                    <a:pt x="0" y="2307702"/>
                  </a:cubicBezTo>
                  <a:lnTo>
                    <a:pt x="0" y="4872"/>
                  </a:lnTo>
                  <a:cubicBezTo>
                    <a:pt x="0" y="2181"/>
                    <a:pt x="2181" y="0"/>
                    <a:pt x="4872" y="0"/>
                  </a:cubicBezTo>
                  <a:close/>
                </a:path>
              </a:pathLst>
            </a:custGeom>
            <a:solidFill>
              <a:srgbClr val="324D80"/>
            </a:solidFill>
            <a:ln w="19050" cap="sq">
              <a:solidFill>
                <a:srgbClr val="FFFFFF"/>
              </a:solidFill>
              <a:prstDash val="solid"/>
              <a:miter/>
            </a:ln>
          </p:spPr>
        </p:sp>
        <p:sp>
          <p:nvSpPr>
            <p:cNvPr name="TextBox 5" id="5"/>
            <p:cNvSpPr txBox="true"/>
            <p:nvPr/>
          </p:nvSpPr>
          <p:spPr>
            <a:xfrm>
              <a:off x="0" y="-38100"/>
              <a:ext cx="4185403" cy="2350674"/>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11198800" y="1229911"/>
            <a:ext cx="5375318" cy="4438783"/>
          </a:xfrm>
          <a:custGeom>
            <a:avLst/>
            <a:gdLst/>
            <a:ahLst/>
            <a:cxnLst/>
            <a:rect r="r" b="b" t="t" l="l"/>
            <a:pathLst>
              <a:path h="4438783" w="5375318">
                <a:moveTo>
                  <a:pt x="0" y="0"/>
                </a:moveTo>
                <a:lnTo>
                  <a:pt x="5375318" y="0"/>
                </a:lnTo>
                <a:lnTo>
                  <a:pt x="5375318" y="4438784"/>
                </a:lnTo>
                <a:lnTo>
                  <a:pt x="0" y="4438784"/>
                </a:lnTo>
                <a:lnTo>
                  <a:pt x="0" y="0"/>
                </a:lnTo>
                <a:close/>
              </a:path>
            </a:pathLst>
          </a:custGeom>
          <a:blipFill>
            <a:blip r:embed="rId3"/>
            <a:stretch>
              <a:fillRect l="0" t="0" r="0" b="0"/>
            </a:stretch>
          </a:blipFill>
        </p:spPr>
      </p:sp>
      <p:sp>
        <p:nvSpPr>
          <p:cNvPr name="Freeform 7" id="7"/>
          <p:cNvSpPr/>
          <p:nvPr/>
        </p:nvSpPr>
        <p:spPr>
          <a:xfrm flipH="false" flipV="false" rot="0">
            <a:off x="1525463" y="5265611"/>
            <a:ext cx="5326540" cy="4438783"/>
          </a:xfrm>
          <a:custGeom>
            <a:avLst/>
            <a:gdLst/>
            <a:ahLst/>
            <a:cxnLst/>
            <a:rect r="r" b="b" t="t" l="l"/>
            <a:pathLst>
              <a:path h="4438783" w="5326540">
                <a:moveTo>
                  <a:pt x="0" y="0"/>
                </a:moveTo>
                <a:lnTo>
                  <a:pt x="5326539" y="0"/>
                </a:lnTo>
                <a:lnTo>
                  <a:pt x="5326539" y="4438783"/>
                </a:lnTo>
                <a:lnTo>
                  <a:pt x="0" y="4438783"/>
                </a:lnTo>
                <a:lnTo>
                  <a:pt x="0" y="0"/>
                </a:lnTo>
                <a:close/>
              </a:path>
            </a:pathLst>
          </a:custGeom>
          <a:blipFill>
            <a:blip r:embed="rId4"/>
            <a:stretch>
              <a:fillRect l="0" t="0" r="0" b="0"/>
            </a:stretch>
          </a:blipFill>
        </p:spPr>
      </p:sp>
      <p:sp>
        <p:nvSpPr>
          <p:cNvPr name="TextBox 8" id="8"/>
          <p:cNvSpPr txBox="true"/>
          <p:nvPr/>
        </p:nvSpPr>
        <p:spPr>
          <a:xfrm rot="0">
            <a:off x="1465479" y="1296586"/>
            <a:ext cx="9847581" cy="1683640"/>
          </a:xfrm>
          <a:prstGeom prst="rect">
            <a:avLst/>
          </a:prstGeom>
        </p:spPr>
        <p:txBody>
          <a:bodyPr anchor="t" rtlCol="false" tIns="0" lIns="0" bIns="0" rIns="0">
            <a:spAutoFit/>
          </a:bodyPr>
          <a:lstStyle/>
          <a:p>
            <a:pPr algn="l">
              <a:lnSpc>
                <a:spcPts val="6588"/>
              </a:lnSpc>
            </a:pPr>
            <a:r>
              <a:rPr lang="en-US" sz="6100" b="true">
                <a:solidFill>
                  <a:srgbClr val="FFFFFF"/>
                </a:solidFill>
                <a:latin typeface="Eastman Alt Pack Bold"/>
                <a:ea typeface="Eastman Alt Pack Bold"/>
                <a:cs typeface="Eastman Alt Pack Bold"/>
                <a:sym typeface="Eastman Alt Pack Bold"/>
              </a:rPr>
              <a:t>Campo gravitacional de Chapy AB</a:t>
            </a:r>
          </a:p>
        </p:txBody>
      </p:sp>
      <p:sp>
        <p:nvSpPr>
          <p:cNvPr name="TextBox 9" id="9"/>
          <p:cNvSpPr txBox="true"/>
          <p:nvPr/>
        </p:nvSpPr>
        <p:spPr>
          <a:xfrm rot="0">
            <a:off x="1525463" y="3107055"/>
            <a:ext cx="9232817" cy="2036445"/>
          </a:xfrm>
          <a:prstGeom prst="rect">
            <a:avLst/>
          </a:prstGeom>
        </p:spPr>
        <p:txBody>
          <a:bodyPr anchor="t" rtlCol="false" tIns="0" lIns="0" bIns="0" rIns="0">
            <a:spAutoFit/>
          </a:bodyPr>
          <a:lstStyle/>
          <a:p>
            <a:pPr algn="l">
              <a:lnSpc>
                <a:spcPts val="3239"/>
              </a:lnSpc>
            </a:pPr>
            <a:r>
              <a:rPr lang="en-US" sz="1999">
                <a:solidFill>
                  <a:srgbClr val="FFFFFF"/>
                </a:solidFill>
                <a:latin typeface="Eastman Alt Pack"/>
                <a:ea typeface="Eastman Alt Pack"/>
                <a:cs typeface="Eastman Alt Pack"/>
                <a:sym typeface="Eastman Alt Pack"/>
              </a:rPr>
              <a:t>Conociendo la posicion de las 2 componentes del sistema fue posible medir y simular el campo gravitacional local del sistema,</a:t>
            </a:r>
          </a:p>
          <a:p>
            <a:pPr algn="l">
              <a:lnSpc>
                <a:spcPts val="3239"/>
              </a:lnSpc>
            </a:pPr>
          </a:p>
          <a:p>
            <a:pPr algn="l">
              <a:lnSpc>
                <a:spcPts val="3239"/>
              </a:lnSpc>
            </a:pPr>
            <a:r>
              <a:rPr lang="en-US" sz="1999">
                <a:solidFill>
                  <a:srgbClr val="FFFFFF"/>
                </a:solidFill>
                <a:latin typeface="Eastman Alt Pack"/>
                <a:ea typeface="Eastman Alt Pack"/>
                <a:cs typeface="Eastman Alt Pack"/>
                <a:sym typeface="Eastman Alt Pack"/>
              </a:rPr>
              <a:t>Se puede notar el comportamiento no radial del campo para distancias cercanas al centro de masa.</a:t>
            </a:r>
          </a:p>
        </p:txBody>
      </p:sp>
      <p:sp>
        <p:nvSpPr>
          <p:cNvPr name="TextBox 10" id="10"/>
          <p:cNvSpPr txBox="true"/>
          <p:nvPr/>
        </p:nvSpPr>
        <p:spPr>
          <a:xfrm rot="0">
            <a:off x="7232884" y="6187315"/>
            <a:ext cx="9232817" cy="2036445"/>
          </a:xfrm>
          <a:prstGeom prst="rect">
            <a:avLst/>
          </a:prstGeom>
        </p:spPr>
        <p:txBody>
          <a:bodyPr anchor="t" rtlCol="false" tIns="0" lIns="0" bIns="0" rIns="0">
            <a:spAutoFit/>
          </a:bodyPr>
          <a:lstStyle/>
          <a:p>
            <a:pPr algn="l">
              <a:lnSpc>
                <a:spcPts val="3239"/>
              </a:lnSpc>
            </a:pPr>
            <a:r>
              <a:rPr lang="en-US" sz="1999">
                <a:solidFill>
                  <a:srgbClr val="FFFFFF"/>
                </a:solidFill>
                <a:latin typeface="Eastman Alt Pack"/>
                <a:ea typeface="Eastman Alt Pack"/>
                <a:cs typeface="Eastman Alt Pack"/>
                <a:sym typeface="Eastman Alt Pack"/>
              </a:rPr>
              <a:t>Sin embargo, si medimos el campo a mayores distancias, este empieza a comportarse de manera radial, hasta un punto en que podemos aproximar el campo generado por el sistema como el generado por la suma de las masas en su centro de masa, a este punto se le denomino “Radio de transicion”</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198275" y="610787"/>
            <a:ext cx="11348193" cy="9239515"/>
            <a:chOff x="0" y="0"/>
            <a:chExt cx="2988824" cy="2433453"/>
          </a:xfrm>
        </p:grpSpPr>
        <p:sp>
          <p:nvSpPr>
            <p:cNvPr name="Freeform 4" id="4"/>
            <p:cNvSpPr/>
            <p:nvPr/>
          </p:nvSpPr>
          <p:spPr>
            <a:xfrm flipH="false" flipV="false" rot="0">
              <a:off x="0" y="0"/>
              <a:ext cx="2988825" cy="2433453"/>
            </a:xfrm>
            <a:custGeom>
              <a:avLst/>
              <a:gdLst/>
              <a:ahLst/>
              <a:cxnLst/>
              <a:rect r="r" b="b" t="t" l="l"/>
              <a:pathLst>
                <a:path h="2433453" w="2988825">
                  <a:moveTo>
                    <a:pt x="6822" y="0"/>
                  </a:moveTo>
                  <a:lnTo>
                    <a:pt x="2982002" y="0"/>
                  </a:lnTo>
                  <a:cubicBezTo>
                    <a:pt x="2983812" y="0"/>
                    <a:pt x="2985547" y="719"/>
                    <a:pt x="2986826" y="1998"/>
                  </a:cubicBezTo>
                  <a:cubicBezTo>
                    <a:pt x="2988106" y="3278"/>
                    <a:pt x="2988825" y="5013"/>
                    <a:pt x="2988825" y="6822"/>
                  </a:cubicBezTo>
                  <a:lnTo>
                    <a:pt x="2988825" y="2426631"/>
                  </a:lnTo>
                  <a:cubicBezTo>
                    <a:pt x="2988825" y="2428440"/>
                    <a:pt x="2988106" y="2430175"/>
                    <a:pt x="2986826" y="2431454"/>
                  </a:cubicBezTo>
                  <a:cubicBezTo>
                    <a:pt x="2985547" y="2432734"/>
                    <a:pt x="2983812" y="2433453"/>
                    <a:pt x="2982002" y="2433453"/>
                  </a:cubicBezTo>
                  <a:lnTo>
                    <a:pt x="6822" y="2433453"/>
                  </a:lnTo>
                  <a:cubicBezTo>
                    <a:pt x="5013" y="2433453"/>
                    <a:pt x="3278" y="2432734"/>
                    <a:pt x="1998" y="2431454"/>
                  </a:cubicBezTo>
                  <a:cubicBezTo>
                    <a:pt x="719" y="2430175"/>
                    <a:pt x="0" y="2428440"/>
                    <a:pt x="0" y="2426631"/>
                  </a:cubicBezTo>
                  <a:lnTo>
                    <a:pt x="0" y="6822"/>
                  </a:lnTo>
                  <a:cubicBezTo>
                    <a:pt x="0" y="5013"/>
                    <a:pt x="719" y="3278"/>
                    <a:pt x="1998" y="1998"/>
                  </a:cubicBezTo>
                  <a:cubicBezTo>
                    <a:pt x="3278" y="719"/>
                    <a:pt x="5013" y="0"/>
                    <a:pt x="6822" y="0"/>
                  </a:cubicBezTo>
                  <a:close/>
                </a:path>
              </a:pathLst>
            </a:custGeom>
            <a:solidFill>
              <a:srgbClr val="CBAFDB"/>
            </a:solidFill>
            <a:ln w="19050" cap="sq">
              <a:solidFill>
                <a:srgbClr val="FFFFFF"/>
              </a:solidFill>
              <a:prstDash val="solid"/>
              <a:miter/>
            </a:ln>
          </p:spPr>
        </p:sp>
        <p:sp>
          <p:nvSpPr>
            <p:cNvPr name="TextBox 5" id="5"/>
            <p:cNvSpPr txBox="true"/>
            <p:nvPr/>
          </p:nvSpPr>
          <p:spPr>
            <a:xfrm>
              <a:off x="0" y="-38100"/>
              <a:ext cx="2988824" cy="2471553"/>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1572243" y="4779496"/>
            <a:ext cx="14592241" cy="4823985"/>
            <a:chOff x="0" y="0"/>
            <a:chExt cx="3843224" cy="1270515"/>
          </a:xfrm>
        </p:grpSpPr>
        <p:sp>
          <p:nvSpPr>
            <p:cNvPr name="Freeform 7" id="7"/>
            <p:cNvSpPr/>
            <p:nvPr/>
          </p:nvSpPr>
          <p:spPr>
            <a:xfrm flipH="false" flipV="false" rot="0">
              <a:off x="0" y="0"/>
              <a:ext cx="3843224" cy="1270515"/>
            </a:xfrm>
            <a:custGeom>
              <a:avLst/>
              <a:gdLst/>
              <a:ahLst/>
              <a:cxnLst/>
              <a:rect r="r" b="b" t="t" l="l"/>
              <a:pathLst>
                <a:path h="1270515" w="3843224">
                  <a:moveTo>
                    <a:pt x="5306" y="0"/>
                  </a:moveTo>
                  <a:lnTo>
                    <a:pt x="3837918" y="0"/>
                  </a:lnTo>
                  <a:cubicBezTo>
                    <a:pt x="3839326" y="0"/>
                    <a:pt x="3840675" y="559"/>
                    <a:pt x="3841670" y="1554"/>
                  </a:cubicBezTo>
                  <a:cubicBezTo>
                    <a:pt x="3842665" y="2549"/>
                    <a:pt x="3843224" y="3898"/>
                    <a:pt x="3843224" y="5306"/>
                  </a:cubicBezTo>
                  <a:lnTo>
                    <a:pt x="3843224" y="1265209"/>
                  </a:lnTo>
                  <a:cubicBezTo>
                    <a:pt x="3843224" y="1268139"/>
                    <a:pt x="3840849" y="1270515"/>
                    <a:pt x="3837918" y="1270515"/>
                  </a:cubicBezTo>
                  <a:lnTo>
                    <a:pt x="5306" y="1270515"/>
                  </a:lnTo>
                  <a:cubicBezTo>
                    <a:pt x="3898" y="1270515"/>
                    <a:pt x="2549" y="1269956"/>
                    <a:pt x="1554" y="1268961"/>
                  </a:cubicBezTo>
                  <a:cubicBezTo>
                    <a:pt x="559" y="1267966"/>
                    <a:pt x="0" y="1266616"/>
                    <a:pt x="0" y="1265209"/>
                  </a:cubicBezTo>
                  <a:lnTo>
                    <a:pt x="0" y="5306"/>
                  </a:lnTo>
                  <a:cubicBezTo>
                    <a:pt x="0" y="2375"/>
                    <a:pt x="2375" y="0"/>
                    <a:pt x="5306" y="0"/>
                  </a:cubicBezTo>
                  <a:close/>
                </a:path>
              </a:pathLst>
            </a:custGeom>
            <a:solidFill>
              <a:srgbClr val="324D80"/>
            </a:solidFill>
            <a:ln w="19050" cap="sq">
              <a:solidFill>
                <a:srgbClr val="FFFFFF"/>
              </a:solidFill>
              <a:prstDash val="solid"/>
              <a:miter/>
            </a:ln>
          </p:spPr>
        </p:sp>
        <p:sp>
          <p:nvSpPr>
            <p:cNvPr name="TextBox 8" id="8"/>
            <p:cNvSpPr txBox="true"/>
            <p:nvPr/>
          </p:nvSpPr>
          <p:spPr>
            <a:xfrm>
              <a:off x="0" y="-38100"/>
              <a:ext cx="3843224" cy="1308615"/>
            </a:xfrm>
            <a:prstGeom prst="rect">
              <a:avLst/>
            </a:prstGeom>
          </p:spPr>
          <p:txBody>
            <a:bodyPr anchor="ctr" rtlCol="false" tIns="50800" lIns="50800" bIns="50800" rIns="50800"/>
            <a:lstStyle/>
            <a:p>
              <a:pPr algn="ctr">
                <a:lnSpc>
                  <a:spcPts val="2659"/>
                </a:lnSpc>
                <a:spcBef>
                  <a:spcPct val="0"/>
                </a:spcBef>
              </a:pPr>
            </a:p>
          </p:txBody>
        </p:sp>
      </p:grpSp>
      <p:sp>
        <p:nvSpPr>
          <p:cNvPr name="Freeform 9" id="9"/>
          <p:cNvSpPr/>
          <p:nvPr/>
        </p:nvSpPr>
        <p:spPr>
          <a:xfrm flipH="false" flipV="false" rot="0">
            <a:off x="2012452" y="4650139"/>
            <a:ext cx="4910768" cy="5082698"/>
          </a:xfrm>
          <a:custGeom>
            <a:avLst/>
            <a:gdLst/>
            <a:ahLst/>
            <a:cxnLst/>
            <a:rect r="r" b="b" t="t" l="l"/>
            <a:pathLst>
              <a:path h="5082698" w="4910768">
                <a:moveTo>
                  <a:pt x="0" y="0"/>
                </a:moveTo>
                <a:lnTo>
                  <a:pt x="4910768" y="0"/>
                </a:lnTo>
                <a:lnTo>
                  <a:pt x="4910768" y="5082699"/>
                </a:lnTo>
                <a:lnTo>
                  <a:pt x="0" y="5082699"/>
                </a:lnTo>
                <a:lnTo>
                  <a:pt x="0" y="0"/>
                </a:lnTo>
                <a:close/>
              </a:path>
            </a:pathLst>
          </a:custGeom>
          <a:blipFill>
            <a:blip r:embed="rId3"/>
            <a:stretch>
              <a:fillRect l="0" t="0" r="0" b="0"/>
            </a:stretch>
          </a:blipFill>
        </p:spPr>
      </p:sp>
      <p:grpSp>
        <p:nvGrpSpPr>
          <p:cNvPr name="Group 10" id="10"/>
          <p:cNvGrpSpPr/>
          <p:nvPr/>
        </p:nvGrpSpPr>
        <p:grpSpPr>
          <a:xfrm rot="0">
            <a:off x="7478408" y="5588653"/>
            <a:ext cx="3086100" cy="3086100"/>
            <a:chOff x="0" y="0"/>
            <a:chExt cx="812800" cy="812800"/>
          </a:xfrm>
        </p:grpSpPr>
        <p:sp>
          <p:nvSpPr>
            <p:cNvPr name="Freeform 11" id="11"/>
            <p:cNvSpPr/>
            <p:nvPr/>
          </p:nvSpPr>
          <p:spPr>
            <a:xfrm flipH="false" flipV="false" rot="0">
              <a:off x="0" y="13878"/>
              <a:ext cx="802409" cy="785044"/>
            </a:xfrm>
            <a:custGeom>
              <a:avLst/>
              <a:gdLst/>
              <a:ahLst/>
              <a:cxnLst/>
              <a:rect r="r" b="b" t="t" l="l"/>
              <a:pathLst>
                <a:path h="785044" w="802409">
                  <a:moveTo>
                    <a:pt x="795061" y="374783"/>
                  </a:moveTo>
                  <a:lnTo>
                    <a:pt x="424139" y="3861"/>
                  </a:lnTo>
                  <a:cubicBezTo>
                    <a:pt x="421167" y="889"/>
                    <a:pt x="416698" y="0"/>
                    <a:pt x="412815" y="1608"/>
                  </a:cubicBezTo>
                  <a:cubicBezTo>
                    <a:pt x="408932" y="3217"/>
                    <a:pt x="406400" y="7006"/>
                    <a:pt x="406400" y="11208"/>
                  </a:cubicBezTo>
                  <a:lnTo>
                    <a:pt x="406400" y="164236"/>
                  </a:lnTo>
                  <a:cubicBezTo>
                    <a:pt x="406400" y="170889"/>
                    <a:pt x="403757" y="177270"/>
                    <a:pt x="399052" y="181974"/>
                  </a:cubicBezTo>
                  <a:cubicBezTo>
                    <a:pt x="394348" y="186679"/>
                    <a:pt x="387967" y="189322"/>
                    <a:pt x="381314" y="189322"/>
                  </a:cubicBezTo>
                  <a:lnTo>
                    <a:pt x="25086" y="189322"/>
                  </a:lnTo>
                  <a:cubicBezTo>
                    <a:pt x="18433" y="189322"/>
                    <a:pt x="12052" y="191965"/>
                    <a:pt x="7348" y="196670"/>
                  </a:cubicBezTo>
                  <a:cubicBezTo>
                    <a:pt x="2643" y="201374"/>
                    <a:pt x="0" y="207755"/>
                    <a:pt x="0" y="214408"/>
                  </a:cubicBezTo>
                  <a:lnTo>
                    <a:pt x="0" y="570636"/>
                  </a:lnTo>
                  <a:cubicBezTo>
                    <a:pt x="0" y="577289"/>
                    <a:pt x="2643" y="583670"/>
                    <a:pt x="7348" y="588374"/>
                  </a:cubicBezTo>
                  <a:cubicBezTo>
                    <a:pt x="12052" y="593079"/>
                    <a:pt x="18433" y="595722"/>
                    <a:pt x="25086" y="595722"/>
                  </a:cubicBezTo>
                  <a:lnTo>
                    <a:pt x="381314" y="595722"/>
                  </a:lnTo>
                  <a:cubicBezTo>
                    <a:pt x="387967" y="595722"/>
                    <a:pt x="394348" y="598365"/>
                    <a:pt x="399052" y="603070"/>
                  </a:cubicBezTo>
                  <a:cubicBezTo>
                    <a:pt x="403757" y="607774"/>
                    <a:pt x="406400" y="614155"/>
                    <a:pt x="406400" y="620808"/>
                  </a:cubicBezTo>
                  <a:lnTo>
                    <a:pt x="406400" y="773836"/>
                  </a:lnTo>
                  <a:cubicBezTo>
                    <a:pt x="406400" y="778038"/>
                    <a:pt x="408932" y="781827"/>
                    <a:pt x="412815" y="783436"/>
                  </a:cubicBezTo>
                  <a:cubicBezTo>
                    <a:pt x="416698" y="785044"/>
                    <a:pt x="421167" y="784155"/>
                    <a:pt x="424139" y="781183"/>
                  </a:cubicBezTo>
                  <a:lnTo>
                    <a:pt x="795061" y="410261"/>
                  </a:lnTo>
                  <a:cubicBezTo>
                    <a:pt x="799766" y="405556"/>
                    <a:pt x="802409" y="399175"/>
                    <a:pt x="802409" y="392522"/>
                  </a:cubicBezTo>
                  <a:cubicBezTo>
                    <a:pt x="802409" y="385869"/>
                    <a:pt x="799766" y="379488"/>
                    <a:pt x="795061" y="374783"/>
                  </a:cubicBezTo>
                  <a:close/>
                </a:path>
              </a:pathLst>
            </a:custGeom>
            <a:solidFill>
              <a:srgbClr val="CBAFDB"/>
            </a:solidFill>
            <a:ln w="19050" cap="sq">
              <a:solidFill>
                <a:srgbClr val="FFFFFF"/>
              </a:solidFill>
              <a:prstDash val="solid"/>
              <a:miter/>
            </a:ln>
          </p:spPr>
        </p:sp>
        <p:sp>
          <p:nvSpPr>
            <p:cNvPr name="TextBox 12" id="12"/>
            <p:cNvSpPr txBox="true"/>
            <p:nvPr/>
          </p:nvSpPr>
          <p:spPr>
            <a:xfrm>
              <a:off x="0" y="165100"/>
              <a:ext cx="711200" cy="444500"/>
            </a:xfrm>
            <a:prstGeom prst="rect">
              <a:avLst/>
            </a:prstGeom>
          </p:spPr>
          <p:txBody>
            <a:bodyPr anchor="ctr" rtlCol="false" tIns="50800" lIns="50800" bIns="50800" rIns="50800"/>
            <a:lstStyle/>
            <a:p>
              <a:pPr algn="ctr">
                <a:lnSpc>
                  <a:spcPts val="2659"/>
                </a:lnSpc>
              </a:pPr>
            </a:p>
          </p:txBody>
        </p:sp>
      </p:grpSp>
      <p:sp>
        <p:nvSpPr>
          <p:cNvPr name="Freeform 13" id="13"/>
          <p:cNvSpPr/>
          <p:nvPr/>
        </p:nvSpPr>
        <p:spPr>
          <a:xfrm flipH="false" flipV="false" rot="0">
            <a:off x="10868545" y="4650139"/>
            <a:ext cx="4907054" cy="5082698"/>
          </a:xfrm>
          <a:custGeom>
            <a:avLst/>
            <a:gdLst/>
            <a:ahLst/>
            <a:cxnLst/>
            <a:rect r="r" b="b" t="t" l="l"/>
            <a:pathLst>
              <a:path h="5082698" w="4907054">
                <a:moveTo>
                  <a:pt x="0" y="0"/>
                </a:moveTo>
                <a:lnTo>
                  <a:pt x="4907054" y="0"/>
                </a:lnTo>
                <a:lnTo>
                  <a:pt x="4907054" y="5082699"/>
                </a:lnTo>
                <a:lnTo>
                  <a:pt x="0" y="5082699"/>
                </a:lnTo>
                <a:lnTo>
                  <a:pt x="0" y="0"/>
                </a:lnTo>
                <a:close/>
              </a:path>
            </a:pathLst>
          </a:custGeom>
          <a:blipFill>
            <a:blip r:embed="rId4"/>
            <a:stretch>
              <a:fillRect l="0" t="0" r="0" b="0"/>
            </a:stretch>
          </a:blipFill>
        </p:spPr>
      </p:sp>
      <p:sp>
        <p:nvSpPr>
          <p:cNvPr name="TextBox 14" id="14"/>
          <p:cNvSpPr txBox="true"/>
          <p:nvPr/>
        </p:nvSpPr>
        <p:spPr>
          <a:xfrm rot="0">
            <a:off x="1415208" y="937734"/>
            <a:ext cx="8957276" cy="905637"/>
          </a:xfrm>
          <a:prstGeom prst="rect">
            <a:avLst/>
          </a:prstGeom>
        </p:spPr>
        <p:txBody>
          <a:bodyPr anchor="t" rtlCol="false" tIns="0" lIns="0" bIns="0" rIns="0">
            <a:spAutoFit/>
          </a:bodyPr>
          <a:lstStyle/>
          <a:p>
            <a:pPr algn="ctr">
              <a:lnSpc>
                <a:spcPts val="6804"/>
              </a:lnSpc>
            </a:pPr>
            <a:r>
              <a:rPr lang="en-US" sz="6300" b="true">
                <a:solidFill>
                  <a:srgbClr val="FFFFFF"/>
                </a:solidFill>
                <a:latin typeface="Eastman Alt Pack Bold"/>
                <a:ea typeface="Eastman Alt Pack Bold"/>
                <a:cs typeface="Eastman Alt Pack Bold"/>
                <a:sym typeface="Eastman Alt Pack Bold"/>
              </a:rPr>
              <a:t>Radio de Transición</a:t>
            </a:r>
          </a:p>
        </p:txBody>
      </p:sp>
      <p:sp>
        <p:nvSpPr>
          <p:cNvPr name="TextBox 15" id="15"/>
          <p:cNvSpPr txBox="true"/>
          <p:nvPr/>
        </p:nvSpPr>
        <p:spPr>
          <a:xfrm rot="0">
            <a:off x="1504570" y="1944338"/>
            <a:ext cx="10816272" cy="2495551"/>
          </a:xfrm>
          <a:prstGeom prst="rect">
            <a:avLst/>
          </a:prstGeom>
        </p:spPr>
        <p:txBody>
          <a:bodyPr anchor="t" rtlCol="false" tIns="0" lIns="0" bIns="0" rIns="0">
            <a:spAutoFit/>
          </a:bodyPr>
          <a:lstStyle/>
          <a:p>
            <a:pPr algn="ctr">
              <a:lnSpc>
                <a:spcPts val="4049"/>
              </a:lnSpc>
            </a:pPr>
            <a:r>
              <a:rPr lang="en-US" sz="2499">
                <a:solidFill>
                  <a:srgbClr val="FFFFFF"/>
                </a:solidFill>
                <a:latin typeface="Eastman Alt Pack"/>
                <a:ea typeface="Eastman Alt Pack"/>
                <a:cs typeface="Eastman Alt Pack"/>
                <a:sym typeface="Eastman Alt Pack"/>
              </a:rPr>
              <a:t>Se definio “Radio de transicion” al radio desde el centro de masas de un sistema binario en el cual se puede aproximar el campo gravitacional como el campo generado por una masa igual a la suma de las masas del sistema en su centro de masa.</a:t>
            </a:r>
          </a:p>
          <a:p>
            <a:pPr algn="ctr">
              <a:lnSpc>
                <a:spcPts val="4049"/>
              </a:lnSpc>
            </a:pPr>
            <a:r>
              <a:rPr lang="en-US" sz="2499">
                <a:solidFill>
                  <a:srgbClr val="FFFFFF"/>
                </a:solidFill>
                <a:latin typeface="Eastman Alt Pack"/>
                <a:ea typeface="Eastman Alt Pack"/>
                <a:cs typeface="Eastman Alt Pack"/>
                <a:sym typeface="Eastman Alt Pack"/>
              </a:rPr>
              <a:t>Normalmente con, de 1% a 0.01% de discrepancia</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pic>
        <p:nvPicPr>
          <p:cNvPr name="Picture 3" id="3">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0" t="0" r="0" b="0"/>
          <a:stretch>
            <a:fillRect/>
          </a:stretch>
        </p:blipFill>
        <p:spPr>
          <a:xfrm flipH="false" flipV="false" rot="0">
            <a:off x="1693403" y="5211466"/>
            <a:ext cx="14364682" cy="4788227"/>
          </a:xfrm>
          <a:prstGeom prst="rect">
            <a:avLst/>
          </a:prstGeom>
        </p:spPr>
      </p:pic>
      <p:sp>
        <p:nvSpPr>
          <p:cNvPr name="TextBox 4" id="4"/>
          <p:cNvSpPr txBox="true"/>
          <p:nvPr/>
        </p:nvSpPr>
        <p:spPr>
          <a:xfrm rot="0">
            <a:off x="680835" y="523875"/>
            <a:ext cx="16926331" cy="1076325"/>
          </a:xfrm>
          <a:prstGeom prst="rect">
            <a:avLst/>
          </a:prstGeom>
        </p:spPr>
        <p:txBody>
          <a:bodyPr anchor="t" rtlCol="false" tIns="0" lIns="0" bIns="0" rIns="0">
            <a:spAutoFit/>
          </a:bodyPr>
          <a:lstStyle/>
          <a:p>
            <a:pPr algn="ctr">
              <a:lnSpc>
                <a:spcPts val="8100"/>
              </a:lnSpc>
            </a:pPr>
            <a:r>
              <a:rPr lang="en-US" sz="7500" b="true">
                <a:solidFill>
                  <a:srgbClr val="FFFFFF"/>
                </a:solidFill>
                <a:latin typeface="Eastman Alt Pack Bold"/>
                <a:ea typeface="Eastman Alt Pack Bold"/>
                <a:cs typeface="Eastman Alt Pack Bold"/>
                <a:sym typeface="Eastman Alt Pack Bold"/>
              </a:rPr>
              <a:t>Radio de transición de Chapy AB</a:t>
            </a:r>
          </a:p>
        </p:txBody>
      </p:sp>
      <p:sp>
        <p:nvSpPr>
          <p:cNvPr name="TextBox 5" id="5"/>
          <p:cNvSpPr txBox="true"/>
          <p:nvPr/>
        </p:nvSpPr>
        <p:spPr>
          <a:xfrm rot="0">
            <a:off x="1028700" y="1781747"/>
            <a:ext cx="16230600" cy="1391794"/>
          </a:xfrm>
          <a:prstGeom prst="rect">
            <a:avLst/>
          </a:prstGeom>
        </p:spPr>
        <p:txBody>
          <a:bodyPr anchor="t" rtlCol="false" tIns="0" lIns="0" bIns="0" rIns="0">
            <a:spAutoFit/>
          </a:bodyPr>
          <a:lstStyle/>
          <a:p>
            <a:pPr algn="just">
              <a:lnSpc>
                <a:spcPts val="3725"/>
              </a:lnSpc>
            </a:pPr>
            <a:r>
              <a:rPr lang="en-US" sz="2299">
                <a:solidFill>
                  <a:srgbClr val="FFFFFF"/>
                </a:solidFill>
                <a:latin typeface="Eastman Alt Pack"/>
                <a:ea typeface="Eastman Alt Pack"/>
                <a:cs typeface="Eastman Alt Pack"/>
                <a:sym typeface="Eastman Alt Pack"/>
              </a:rPr>
              <a:t>Para extraer el radio de transicion partimos del hecho de que el campo gravitacional aproximado se comporta de manera radial, esto implica que, tomando una circunferencia de prueba, concentrica con el centro de masa, todo vector tangente a esta es perpendicular al vector de campo.</a:t>
            </a:r>
          </a:p>
        </p:txBody>
      </p:sp>
      <p:sp>
        <p:nvSpPr>
          <p:cNvPr name="TextBox 6" id="6"/>
          <p:cNvSpPr txBox="true"/>
          <p:nvPr/>
        </p:nvSpPr>
        <p:spPr>
          <a:xfrm rot="0">
            <a:off x="1028700" y="3354515"/>
            <a:ext cx="16230600" cy="1391794"/>
          </a:xfrm>
          <a:prstGeom prst="rect">
            <a:avLst/>
          </a:prstGeom>
        </p:spPr>
        <p:txBody>
          <a:bodyPr anchor="t" rtlCol="false" tIns="0" lIns="0" bIns="0" rIns="0">
            <a:spAutoFit/>
          </a:bodyPr>
          <a:lstStyle/>
          <a:p>
            <a:pPr algn="just">
              <a:lnSpc>
                <a:spcPts val="3725"/>
              </a:lnSpc>
            </a:pPr>
            <a:r>
              <a:rPr lang="en-US" sz="2299">
                <a:solidFill>
                  <a:srgbClr val="FFFFFF"/>
                </a:solidFill>
                <a:latin typeface="Eastman Alt Pack"/>
                <a:ea typeface="Eastman Alt Pack"/>
                <a:cs typeface="Eastman Alt Pack"/>
                <a:sym typeface="Eastman Alt Pack"/>
              </a:rPr>
              <a:t>A parte de esto hay que tener encuentra que el sistema no es estático, el mayor cambio del campo se presenta en el apoastro, por lo que el calculo del radio de transicián se debe centrar en ese momento, Buscando el radio al cual la mayor discrepancia con el angulo este entre una tolerancia del 1% a 0.1%</a:t>
            </a:r>
          </a:p>
        </p:txBody>
      </p:sp>
    </p:spTree>
  </p:cSld>
  <p:clrMapOvr>
    <a:masterClrMapping/>
  </p:clrMapOvr>
  <p:timing>
    <p:tnLst>
      <p:par>
        <p:cTn dur="indefinite" restart="never" nodeType="tmRoot">
          <p:childTnLst>
            <p:video>
              <p:cMediaNode vol="0">
                <p:cTn fill="hold" display="false">
                  <p:stCondLst>
                    <p:cond delay="indefinite"/>
                  </p:stCondLst>
                </p:cTn>
                <p:tgtEl>
                  <p:spTgt spid="3"/>
                </p:tgtEl>
              </p:cMediaNode>
            </p:video>
          </p:childTnLst>
        </p:cTn>
      </p:par>
    </p:tnLst>
  </p:timing>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pic>
        <p:nvPicPr>
          <p:cNvPr name="Picture 3" id="3">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0" t="0" r="0" b="0"/>
          <a:stretch>
            <a:fillRect/>
          </a:stretch>
        </p:blipFill>
        <p:spPr>
          <a:xfrm flipH="false" flipV="false" rot="0">
            <a:off x="1955591" y="5267472"/>
            <a:ext cx="14376818" cy="4792273"/>
          </a:xfrm>
          <a:prstGeom prst="rect">
            <a:avLst/>
          </a:prstGeom>
        </p:spPr>
      </p:pic>
      <p:sp>
        <p:nvSpPr>
          <p:cNvPr name="TextBox 4" id="4"/>
          <p:cNvSpPr txBox="true"/>
          <p:nvPr/>
        </p:nvSpPr>
        <p:spPr>
          <a:xfrm rot="0">
            <a:off x="593790" y="1242981"/>
            <a:ext cx="16926331" cy="1076325"/>
          </a:xfrm>
          <a:prstGeom prst="rect">
            <a:avLst/>
          </a:prstGeom>
        </p:spPr>
        <p:txBody>
          <a:bodyPr anchor="t" rtlCol="false" tIns="0" lIns="0" bIns="0" rIns="0">
            <a:spAutoFit/>
          </a:bodyPr>
          <a:lstStyle/>
          <a:p>
            <a:pPr algn="ctr">
              <a:lnSpc>
                <a:spcPts val="8100"/>
              </a:lnSpc>
            </a:pPr>
            <a:r>
              <a:rPr lang="en-US" sz="7500" b="true">
                <a:solidFill>
                  <a:srgbClr val="FFFFFF"/>
                </a:solidFill>
                <a:latin typeface="Eastman Alt Pack Bold"/>
                <a:ea typeface="Eastman Alt Pack Bold"/>
                <a:cs typeface="Eastman Alt Pack Bold"/>
                <a:sym typeface="Eastman Alt Pack Bold"/>
              </a:rPr>
              <a:t>Radio de transicion de Chapy AB</a:t>
            </a:r>
          </a:p>
        </p:txBody>
      </p:sp>
      <p:sp>
        <p:nvSpPr>
          <p:cNvPr name="TextBox 5" id="5"/>
          <p:cNvSpPr txBox="true"/>
          <p:nvPr/>
        </p:nvSpPr>
        <p:spPr>
          <a:xfrm rot="0">
            <a:off x="1028700" y="2475503"/>
            <a:ext cx="16230600" cy="2791969"/>
          </a:xfrm>
          <a:prstGeom prst="rect">
            <a:avLst/>
          </a:prstGeom>
        </p:spPr>
        <p:txBody>
          <a:bodyPr anchor="t" rtlCol="false" tIns="0" lIns="0" bIns="0" rIns="0">
            <a:spAutoFit/>
          </a:bodyPr>
          <a:lstStyle/>
          <a:p>
            <a:pPr algn="just">
              <a:lnSpc>
                <a:spcPts val="3725"/>
              </a:lnSpc>
            </a:pPr>
            <a:r>
              <a:rPr lang="en-US" sz="2299">
                <a:solidFill>
                  <a:srgbClr val="FFFFFF"/>
                </a:solidFill>
                <a:latin typeface="Eastman Alt Pack"/>
                <a:ea typeface="Eastman Alt Pack"/>
                <a:cs typeface="Eastman Alt Pack"/>
                <a:sym typeface="Eastman Alt Pack"/>
              </a:rPr>
              <a:t>Al calcular el radio de transicion del sistema Chapy AB se pudo concluir que se encuentra a </a:t>
            </a:r>
          </a:p>
          <a:p>
            <a:pPr algn="just">
              <a:lnSpc>
                <a:spcPts val="3725"/>
              </a:lnSpc>
            </a:pPr>
          </a:p>
          <a:p>
            <a:pPr algn="ctr">
              <a:lnSpc>
                <a:spcPts val="3725"/>
              </a:lnSpc>
            </a:pPr>
            <a:r>
              <a:rPr lang="en-US" sz="2299">
                <a:solidFill>
                  <a:srgbClr val="FFFFFF"/>
                </a:solidFill>
                <a:latin typeface="Eastman Alt Pack"/>
                <a:ea typeface="Eastman Alt Pack"/>
                <a:cs typeface="Eastman Alt Pack"/>
                <a:sym typeface="Eastman Alt Pack"/>
              </a:rPr>
              <a:t>4.4</a:t>
            </a:r>
            <a:r>
              <a:rPr lang="en-US" sz="2299">
                <a:solidFill>
                  <a:srgbClr val="FFFFFF"/>
                </a:solidFill>
                <a:latin typeface="Eastman Alt Pack"/>
                <a:ea typeface="Eastman Alt Pack"/>
                <a:cs typeface="Eastman Alt Pack"/>
                <a:sym typeface="Eastman Alt Pack"/>
              </a:rPr>
              <a:t> AU ±0.01AU a 0.1%</a:t>
            </a:r>
          </a:p>
          <a:p>
            <a:pPr algn="ctr">
              <a:lnSpc>
                <a:spcPts val="3725"/>
              </a:lnSpc>
            </a:pPr>
          </a:p>
          <a:p>
            <a:pPr algn="just">
              <a:lnSpc>
                <a:spcPts val="3725"/>
              </a:lnSpc>
            </a:pPr>
            <a:r>
              <a:rPr lang="en-US" sz="2299">
                <a:solidFill>
                  <a:srgbClr val="FFFFFF"/>
                </a:solidFill>
                <a:latin typeface="Eastman Alt Pack"/>
                <a:ea typeface="Eastman Alt Pack"/>
                <a:cs typeface="Eastman Alt Pack"/>
                <a:sym typeface="Eastman Alt Pack"/>
              </a:rPr>
              <a:t>El error de ±0.01AU se da por la forma en que se realizo el calculo, analizado varios radios con una separación de 0.01AU entre ellos</a:t>
            </a:r>
          </a:p>
        </p:txBody>
      </p:sp>
    </p:spTree>
  </p:cSld>
  <p:clrMapOvr>
    <a:masterClrMapping/>
  </p:clrMapOvr>
  <p:timing>
    <p:tnLst>
      <p:par>
        <p:cTn dur="indefinite" restart="never" nodeType="tmRoot">
          <p:childTnLst>
            <p:video>
              <p:cMediaNode vol="0">
                <p:cTn fill="hold" display="false">
                  <p:stCondLst>
                    <p:cond delay="indefinite"/>
                  </p:stCondLst>
                </p:cTn>
                <p:tgtEl>
                  <p:spTgt spid="3"/>
                </p:tgtEl>
              </p:cMediaNode>
            </p:video>
          </p:childTnLst>
        </p:cTn>
      </p:par>
    </p:tnLst>
  </p:timing>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sp>
        <p:nvSpPr>
          <p:cNvPr name="TextBox 3" id="3"/>
          <p:cNvSpPr txBox="true"/>
          <p:nvPr/>
        </p:nvSpPr>
        <p:spPr>
          <a:xfrm rot="0">
            <a:off x="3104843" y="3345185"/>
            <a:ext cx="12078314" cy="3749031"/>
          </a:xfrm>
          <a:prstGeom prst="rect">
            <a:avLst/>
          </a:prstGeom>
        </p:spPr>
        <p:txBody>
          <a:bodyPr anchor="t" rtlCol="false" tIns="0" lIns="0" bIns="0" rIns="0">
            <a:spAutoFit/>
          </a:bodyPr>
          <a:lstStyle/>
          <a:p>
            <a:pPr algn="ctr">
              <a:lnSpc>
                <a:spcPts val="14579"/>
              </a:lnSpc>
            </a:pPr>
            <a:r>
              <a:rPr lang="en-US" sz="13499" b="true">
                <a:solidFill>
                  <a:srgbClr val="FFFFFF"/>
                </a:solidFill>
                <a:latin typeface="Eastman Alt Pack Bold"/>
                <a:ea typeface="Eastman Alt Pack Bold"/>
                <a:cs typeface="Eastman Alt Pack Bold"/>
                <a:sym typeface="Eastman Alt Pack Bold"/>
              </a:rPr>
              <a:t>Thank you very much!</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457496" y="1028700"/>
            <a:ext cx="15801804" cy="8020892"/>
            <a:chOff x="0" y="0"/>
            <a:chExt cx="4161792" cy="2112498"/>
          </a:xfrm>
        </p:grpSpPr>
        <p:sp>
          <p:nvSpPr>
            <p:cNvPr name="Freeform 4" id="4"/>
            <p:cNvSpPr/>
            <p:nvPr/>
          </p:nvSpPr>
          <p:spPr>
            <a:xfrm flipH="false" flipV="false" rot="0">
              <a:off x="0" y="0"/>
              <a:ext cx="4161792" cy="2112498"/>
            </a:xfrm>
            <a:custGeom>
              <a:avLst/>
              <a:gdLst/>
              <a:ahLst/>
              <a:cxnLst/>
              <a:rect r="r" b="b" t="t" l="l"/>
              <a:pathLst>
                <a:path h="2112498" w="4161792">
                  <a:moveTo>
                    <a:pt x="4899" y="0"/>
                  </a:moveTo>
                  <a:lnTo>
                    <a:pt x="4156893" y="0"/>
                  </a:lnTo>
                  <a:cubicBezTo>
                    <a:pt x="4159598" y="0"/>
                    <a:pt x="4161792" y="2194"/>
                    <a:pt x="4161792" y="4899"/>
                  </a:cubicBezTo>
                  <a:lnTo>
                    <a:pt x="4161792" y="2107599"/>
                  </a:lnTo>
                  <a:cubicBezTo>
                    <a:pt x="4161792" y="2110305"/>
                    <a:pt x="4159598" y="2112498"/>
                    <a:pt x="4156893" y="2112498"/>
                  </a:cubicBezTo>
                  <a:lnTo>
                    <a:pt x="4899" y="2112498"/>
                  </a:lnTo>
                  <a:cubicBezTo>
                    <a:pt x="2194" y="2112498"/>
                    <a:pt x="0" y="2110305"/>
                    <a:pt x="0" y="2107599"/>
                  </a:cubicBezTo>
                  <a:lnTo>
                    <a:pt x="0" y="4899"/>
                  </a:lnTo>
                  <a:cubicBezTo>
                    <a:pt x="0" y="2194"/>
                    <a:pt x="2194" y="0"/>
                    <a:pt x="4899" y="0"/>
                  </a:cubicBezTo>
                  <a:close/>
                </a:path>
              </a:pathLst>
            </a:custGeom>
            <a:solidFill>
              <a:srgbClr val="CBAFDB"/>
            </a:solidFill>
            <a:ln w="19050" cap="sq">
              <a:solidFill>
                <a:srgbClr val="FFFFFF"/>
              </a:solidFill>
              <a:prstDash val="solid"/>
              <a:miter/>
            </a:ln>
          </p:spPr>
        </p:sp>
        <p:sp>
          <p:nvSpPr>
            <p:cNvPr name="TextBox 5" id="5"/>
            <p:cNvSpPr txBox="true"/>
            <p:nvPr/>
          </p:nvSpPr>
          <p:spPr>
            <a:xfrm>
              <a:off x="0" y="-38100"/>
              <a:ext cx="4161792" cy="2150598"/>
            </a:xfrm>
            <a:prstGeom prst="rect">
              <a:avLst/>
            </a:prstGeom>
          </p:spPr>
          <p:txBody>
            <a:bodyPr anchor="ctr" rtlCol="false" tIns="50800" lIns="50800" bIns="50800" rIns="50800"/>
            <a:lstStyle/>
            <a:p>
              <a:pPr algn="l">
                <a:lnSpc>
                  <a:spcPts val="2659"/>
                </a:lnSpc>
                <a:spcBef>
                  <a:spcPct val="0"/>
                </a:spcBef>
              </a:pPr>
            </a:p>
            <a:p>
              <a:pPr algn="l">
                <a:lnSpc>
                  <a:spcPts val="2659"/>
                </a:lnSpc>
                <a:spcBef>
                  <a:spcPct val="0"/>
                </a:spcBef>
              </a:pPr>
            </a:p>
          </p:txBody>
        </p:sp>
      </p:grpSp>
      <p:sp>
        <p:nvSpPr>
          <p:cNvPr name="TextBox 6" id="6"/>
          <p:cNvSpPr txBox="true"/>
          <p:nvPr/>
        </p:nvSpPr>
        <p:spPr>
          <a:xfrm rot="0">
            <a:off x="5204380" y="1291865"/>
            <a:ext cx="7879240" cy="982980"/>
          </a:xfrm>
          <a:prstGeom prst="rect">
            <a:avLst/>
          </a:prstGeom>
        </p:spPr>
        <p:txBody>
          <a:bodyPr anchor="t" rtlCol="false" tIns="0" lIns="0" bIns="0" rIns="0">
            <a:spAutoFit/>
          </a:bodyPr>
          <a:lstStyle/>
          <a:p>
            <a:pPr algn="ctr">
              <a:lnSpc>
                <a:spcPts val="7560"/>
              </a:lnSpc>
            </a:pPr>
            <a:r>
              <a:rPr lang="en-US" sz="7000" b="true">
                <a:solidFill>
                  <a:srgbClr val="0E1C51"/>
                </a:solidFill>
                <a:latin typeface="Montserrat Bold"/>
                <a:ea typeface="Montserrat Bold"/>
                <a:cs typeface="Montserrat Bold"/>
                <a:sym typeface="Montserrat Bold"/>
              </a:rPr>
              <a:t>Índice</a:t>
            </a:r>
          </a:p>
        </p:txBody>
      </p:sp>
      <p:sp>
        <p:nvSpPr>
          <p:cNvPr name="TextBox 7" id="7"/>
          <p:cNvSpPr txBox="true"/>
          <p:nvPr/>
        </p:nvSpPr>
        <p:spPr>
          <a:xfrm rot="0">
            <a:off x="2548307" y="2747121"/>
            <a:ext cx="939854" cy="417195"/>
          </a:xfrm>
          <a:prstGeom prst="rect">
            <a:avLst/>
          </a:prstGeom>
        </p:spPr>
        <p:txBody>
          <a:bodyPr anchor="t" rtlCol="false" tIns="0" lIns="0" bIns="0" rIns="0">
            <a:spAutoFit/>
          </a:bodyPr>
          <a:lstStyle/>
          <a:p>
            <a:pPr algn="ctr">
              <a:lnSpc>
                <a:spcPts val="3240"/>
              </a:lnSpc>
            </a:pPr>
            <a:r>
              <a:rPr lang="en-US" sz="3000" b="true">
                <a:solidFill>
                  <a:srgbClr val="0E1C51"/>
                </a:solidFill>
                <a:latin typeface="Montserrat Bold"/>
                <a:ea typeface="Montserrat Bold"/>
                <a:cs typeface="Montserrat Bold"/>
                <a:sym typeface="Montserrat Bold"/>
              </a:rPr>
              <a:t>01. </a:t>
            </a:r>
          </a:p>
        </p:txBody>
      </p:sp>
      <p:sp>
        <p:nvSpPr>
          <p:cNvPr name="TextBox 8" id="8"/>
          <p:cNvSpPr txBox="true"/>
          <p:nvPr/>
        </p:nvSpPr>
        <p:spPr>
          <a:xfrm rot="0">
            <a:off x="3313475" y="2604246"/>
            <a:ext cx="2578887" cy="506894"/>
          </a:xfrm>
          <a:prstGeom prst="rect">
            <a:avLst/>
          </a:prstGeom>
        </p:spPr>
        <p:txBody>
          <a:bodyPr anchor="t" rtlCol="false" tIns="0" lIns="0" bIns="0" rIns="0">
            <a:spAutoFit/>
          </a:bodyPr>
          <a:lstStyle/>
          <a:p>
            <a:pPr algn="l">
              <a:lnSpc>
                <a:spcPts val="4276"/>
              </a:lnSpc>
            </a:pPr>
            <a:r>
              <a:rPr lang="en-US" sz="2639">
                <a:solidFill>
                  <a:srgbClr val="000000"/>
                </a:solidFill>
                <a:latin typeface="Quicksand"/>
                <a:ea typeface="Quicksand"/>
                <a:cs typeface="Quicksand"/>
                <a:sym typeface="Quicksand"/>
              </a:rPr>
              <a:t>Introducción.</a:t>
            </a:r>
          </a:p>
        </p:txBody>
      </p:sp>
      <p:sp>
        <p:nvSpPr>
          <p:cNvPr name="TextBox 9" id="9"/>
          <p:cNvSpPr txBox="true"/>
          <p:nvPr/>
        </p:nvSpPr>
        <p:spPr>
          <a:xfrm rot="0">
            <a:off x="2548307" y="3526266"/>
            <a:ext cx="939854" cy="417195"/>
          </a:xfrm>
          <a:prstGeom prst="rect">
            <a:avLst/>
          </a:prstGeom>
        </p:spPr>
        <p:txBody>
          <a:bodyPr anchor="t" rtlCol="false" tIns="0" lIns="0" bIns="0" rIns="0">
            <a:spAutoFit/>
          </a:bodyPr>
          <a:lstStyle/>
          <a:p>
            <a:pPr algn="ctr">
              <a:lnSpc>
                <a:spcPts val="3240"/>
              </a:lnSpc>
            </a:pPr>
            <a:r>
              <a:rPr lang="en-US" sz="3000" b="true">
                <a:solidFill>
                  <a:srgbClr val="0E1C51"/>
                </a:solidFill>
                <a:latin typeface="Montserrat Bold"/>
                <a:ea typeface="Montserrat Bold"/>
                <a:cs typeface="Montserrat Bold"/>
                <a:sym typeface="Montserrat Bold"/>
              </a:rPr>
              <a:t>02. </a:t>
            </a:r>
          </a:p>
        </p:txBody>
      </p:sp>
      <p:sp>
        <p:nvSpPr>
          <p:cNvPr name="TextBox 10" id="10"/>
          <p:cNvSpPr txBox="true"/>
          <p:nvPr/>
        </p:nvSpPr>
        <p:spPr>
          <a:xfrm rot="0">
            <a:off x="3313475" y="3383391"/>
            <a:ext cx="2578887" cy="506894"/>
          </a:xfrm>
          <a:prstGeom prst="rect">
            <a:avLst/>
          </a:prstGeom>
        </p:spPr>
        <p:txBody>
          <a:bodyPr anchor="t" rtlCol="false" tIns="0" lIns="0" bIns="0" rIns="0">
            <a:spAutoFit/>
          </a:bodyPr>
          <a:lstStyle/>
          <a:p>
            <a:pPr algn="l">
              <a:lnSpc>
                <a:spcPts val="4276"/>
              </a:lnSpc>
            </a:pPr>
            <a:r>
              <a:rPr lang="en-US" sz="2639">
                <a:solidFill>
                  <a:srgbClr val="000000"/>
                </a:solidFill>
                <a:latin typeface="Quicksand"/>
                <a:ea typeface="Quicksand"/>
                <a:cs typeface="Quicksand"/>
                <a:sym typeface="Quicksand"/>
              </a:rPr>
              <a:t>Objetivos.</a:t>
            </a:r>
          </a:p>
        </p:txBody>
      </p:sp>
      <p:sp>
        <p:nvSpPr>
          <p:cNvPr name="TextBox 11" id="11"/>
          <p:cNvSpPr txBox="true"/>
          <p:nvPr/>
        </p:nvSpPr>
        <p:spPr>
          <a:xfrm rot="0">
            <a:off x="2548307" y="4305411"/>
            <a:ext cx="939854" cy="417195"/>
          </a:xfrm>
          <a:prstGeom prst="rect">
            <a:avLst/>
          </a:prstGeom>
        </p:spPr>
        <p:txBody>
          <a:bodyPr anchor="t" rtlCol="false" tIns="0" lIns="0" bIns="0" rIns="0">
            <a:spAutoFit/>
          </a:bodyPr>
          <a:lstStyle/>
          <a:p>
            <a:pPr algn="ctr">
              <a:lnSpc>
                <a:spcPts val="3240"/>
              </a:lnSpc>
            </a:pPr>
            <a:r>
              <a:rPr lang="en-US" sz="3000" b="true">
                <a:solidFill>
                  <a:srgbClr val="0E1C51"/>
                </a:solidFill>
                <a:latin typeface="Montserrat Bold"/>
                <a:ea typeface="Montserrat Bold"/>
                <a:cs typeface="Montserrat Bold"/>
                <a:sym typeface="Montserrat Bold"/>
              </a:rPr>
              <a:t>03. </a:t>
            </a:r>
          </a:p>
        </p:txBody>
      </p:sp>
      <p:sp>
        <p:nvSpPr>
          <p:cNvPr name="TextBox 12" id="12"/>
          <p:cNvSpPr txBox="true"/>
          <p:nvPr/>
        </p:nvSpPr>
        <p:spPr>
          <a:xfrm rot="0">
            <a:off x="3313475" y="4934371"/>
            <a:ext cx="6720948" cy="506894"/>
          </a:xfrm>
          <a:prstGeom prst="rect">
            <a:avLst/>
          </a:prstGeom>
        </p:spPr>
        <p:txBody>
          <a:bodyPr anchor="t" rtlCol="false" tIns="0" lIns="0" bIns="0" rIns="0">
            <a:spAutoFit/>
          </a:bodyPr>
          <a:lstStyle/>
          <a:p>
            <a:pPr algn="l">
              <a:lnSpc>
                <a:spcPts val="4276"/>
              </a:lnSpc>
            </a:pPr>
            <a:r>
              <a:rPr lang="en-US" sz="2639">
                <a:solidFill>
                  <a:srgbClr val="000000"/>
                </a:solidFill>
                <a:latin typeface="Quicksand"/>
                <a:ea typeface="Quicksand"/>
                <a:cs typeface="Quicksand"/>
                <a:sym typeface="Quicksand"/>
              </a:rPr>
              <a:t>Caracterización de la Órbita Kepleriana</a:t>
            </a:r>
          </a:p>
        </p:txBody>
      </p:sp>
      <p:sp>
        <p:nvSpPr>
          <p:cNvPr name="TextBox 13" id="13"/>
          <p:cNvSpPr txBox="true"/>
          <p:nvPr/>
        </p:nvSpPr>
        <p:spPr>
          <a:xfrm rot="0">
            <a:off x="2548307" y="5084556"/>
            <a:ext cx="939854" cy="417195"/>
          </a:xfrm>
          <a:prstGeom prst="rect">
            <a:avLst/>
          </a:prstGeom>
        </p:spPr>
        <p:txBody>
          <a:bodyPr anchor="t" rtlCol="false" tIns="0" lIns="0" bIns="0" rIns="0">
            <a:spAutoFit/>
          </a:bodyPr>
          <a:lstStyle/>
          <a:p>
            <a:pPr algn="ctr">
              <a:lnSpc>
                <a:spcPts val="3240"/>
              </a:lnSpc>
            </a:pPr>
            <a:r>
              <a:rPr lang="en-US" sz="3000" b="true">
                <a:solidFill>
                  <a:srgbClr val="0E1C51"/>
                </a:solidFill>
                <a:latin typeface="Montserrat Bold"/>
                <a:ea typeface="Montserrat Bold"/>
                <a:cs typeface="Montserrat Bold"/>
                <a:sym typeface="Montserrat Bold"/>
              </a:rPr>
              <a:t>04. </a:t>
            </a:r>
          </a:p>
        </p:txBody>
      </p:sp>
      <p:sp>
        <p:nvSpPr>
          <p:cNvPr name="TextBox 14" id="14"/>
          <p:cNvSpPr txBox="true"/>
          <p:nvPr/>
        </p:nvSpPr>
        <p:spPr>
          <a:xfrm rot="0">
            <a:off x="2548307" y="5863701"/>
            <a:ext cx="939854" cy="417195"/>
          </a:xfrm>
          <a:prstGeom prst="rect">
            <a:avLst/>
          </a:prstGeom>
        </p:spPr>
        <p:txBody>
          <a:bodyPr anchor="t" rtlCol="false" tIns="0" lIns="0" bIns="0" rIns="0">
            <a:spAutoFit/>
          </a:bodyPr>
          <a:lstStyle/>
          <a:p>
            <a:pPr algn="ctr">
              <a:lnSpc>
                <a:spcPts val="3240"/>
              </a:lnSpc>
            </a:pPr>
            <a:r>
              <a:rPr lang="en-US" sz="3000" b="true">
                <a:solidFill>
                  <a:srgbClr val="0E1C51"/>
                </a:solidFill>
                <a:latin typeface="Montserrat Bold"/>
                <a:ea typeface="Montserrat Bold"/>
                <a:cs typeface="Montserrat Bold"/>
                <a:sym typeface="Montserrat Bold"/>
              </a:rPr>
              <a:t>05. </a:t>
            </a:r>
          </a:p>
        </p:txBody>
      </p:sp>
      <p:sp>
        <p:nvSpPr>
          <p:cNvPr name="TextBox 15" id="15"/>
          <p:cNvSpPr txBox="true"/>
          <p:nvPr/>
        </p:nvSpPr>
        <p:spPr>
          <a:xfrm rot="0">
            <a:off x="2548307" y="6642846"/>
            <a:ext cx="939854" cy="417195"/>
          </a:xfrm>
          <a:prstGeom prst="rect">
            <a:avLst/>
          </a:prstGeom>
        </p:spPr>
        <p:txBody>
          <a:bodyPr anchor="t" rtlCol="false" tIns="0" lIns="0" bIns="0" rIns="0">
            <a:spAutoFit/>
          </a:bodyPr>
          <a:lstStyle/>
          <a:p>
            <a:pPr algn="ctr">
              <a:lnSpc>
                <a:spcPts val="3240"/>
              </a:lnSpc>
            </a:pPr>
            <a:r>
              <a:rPr lang="en-US" sz="3000" b="true">
                <a:solidFill>
                  <a:srgbClr val="0E1C51"/>
                </a:solidFill>
                <a:latin typeface="Montserrat Bold"/>
                <a:ea typeface="Montserrat Bold"/>
                <a:cs typeface="Montserrat Bold"/>
                <a:sym typeface="Montserrat Bold"/>
              </a:rPr>
              <a:t>06. </a:t>
            </a:r>
          </a:p>
        </p:txBody>
      </p:sp>
      <p:sp>
        <p:nvSpPr>
          <p:cNvPr name="TextBox 16" id="16"/>
          <p:cNvSpPr txBox="true"/>
          <p:nvPr/>
        </p:nvSpPr>
        <p:spPr>
          <a:xfrm rot="0">
            <a:off x="2548307" y="7421991"/>
            <a:ext cx="939854" cy="417195"/>
          </a:xfrm>
          <a:prstGeom prst="rect">
            <a:avLst/>
          </a:prstGeom>
        </p:spPr>
        <p:txBody>
          <a:bodyPr anchor="t" rtlCol="false" tIns="0" lIns="0" bIns="0" rIns="0">
            <a:spAutoFit/>
          </a:bodyPr>
          <a:lstStyle/>
          <a:p>
            <a:pPr algn="ctr">
              <a:lnSpc>
                <a:spcPts val="3240"/>
              </a:lnSpc>
            </a:pPr>
            <a:r>
              <a:rPr lang="en-US" sz="3000" b="true">
                <a:solidFill>
                  <a:srgbClr val="0E1C51"/>
                </a:solidFill>
                <a:latin typeface="Montserrat Bold"/>
                <a:ea typeface="Montserrat Bold"/>
                <a:cs typeface="Montserrat Bold"/>
                <a:sym typeface="Montserrat Bold"/>
              </a:rPr>
              <a:t>07. </a:t>
            </a:r>
          </a:p>
        </p:txBody>
      </p:sp>
      <p:sp>
        <p:nvSpPr>
          <p:cNvPr name="TextBox 17" id="17"/>
          <p:cNvSpPr txBox="true"/>
          <p:nvPr/>
        </p:nvSpPr>
        <p:spPr>
          <a:xfrm rot="0">
            <a:off x="2548307" y="8163036"/>
            <a:ext cx="939854" cy="417195"/>
          </a:xfrm>
          <a:prstGeom prst="rect">
            <a:avLst/>
          </a:prstGeom>
        </p:spPr>
        <p:txBody>
          <a:bodyPr anchor="t" rtlCol="false" tIns="0" lIns="0" bIns="0" rIns="0">
            <a:spAutoFit/>
          </a:bodyPr>
          <a:lstStyle/>
          <a:p>
            <a:pPr algn="ctr">
              <a:lnSpc>
                <a:spcPts val="3240"/>
              </a:lnSpc>
            </a:pPr>
            <a:r>
              <a:rPr lang="en-US" sz="3000" b="true">
                <a:solidFill>
                  <a:srgbClr val="0E1C51"/>
                </a:solidFill>
                <a:latin typeface="Montserrat Bold"/>
                <a:ea typeface="Montserrat Bold"/>
                <a:cs typeface="Montserrat Bold"/>
                <a:sym typeface="Montserrat Bold"/>
              </a:rPr>
              <a:t>08. </a:t>
            </a:r>
          </a:p>
        </p:txBody>
      </p:sp>
      <p:sp>
        <p:nvSpPr>
          <p:cNvPr name="TextBox 18" id="18"/>
          <p:cNvSpPr txBox="true"/>
          <p:nvPr/>
        </p:nvSpPr>
        <p:spPr>
          <a:xfrm rot="0">
            <a:off x="10034423" y="2682424"/>
            <a:ext cx="939854" cy="417195"/>
          </a:xfrm>
          <a:prstGeom prst="rect">
            <a:avLst/>
          </a:prstGeom>
        </p:spPr>
        <p:txBody>
          <a:bodyPr anchor="t" rtlCol="false" tIns="0" lIns="0" bIns="0" rIns="0">
            <a:spAutoFit/>
          </a:bodyPr>
          <a:lstStyle/>
          <a:p>
            <a:pPr algn="ctr">
              <a:lnSpc>
                <a:spcPts val="3240"/>
              </a:lnSpc>
            </a:pPr>
            <a:r>
              <a:rPr lang="en-US" sz="3000" b="true">
                <a:solidFill>
                  <a:srgbClr val="0E1C51"/>
                </a:solidFill>
                <a:latin typeface="Montserrat Bold"/>
                <a:ea typeface="Montserrat Bold"/>
                <a:cs typeface="Montserrat Bold"/>
                <a:sym typeface="Montserrat Bold"/>
              </a:rPr>
              <a:t>09. </a:t>
            </a:r>
          </a:p>
        </p:txBody>
      </p:sp>
      <p:sp>
        <p:nvSpPr>
          <p:cNvPr name="TextBox 19" id="19"/>
          <p:cNvSpPr txBox="true"/>
          <p:nvPr/>
        </p:nvSpPr>
        <p:spPr>
          <a:xfrm rot="0">
            <a:off x="10034423" y="3400773"/>
            <a:ext cx="939854" cy="417195"/>
          </a:xfrm>
          <a:prstGeom prst="rect">
            <a:avLst/>
          </a:prstGeom>
        </p:spPr>
        <p:txBody>
          <a:bodyPr anchor="t" rtlCol="false" tIns="0" lIns="0" bIns="0" rIns="0">
            <a:spAutoFit/>
          </a:bodyPr>
          <a:lstStyle/>
          <a:p>
            <a:pPr algn="ctr">
              <a:lnSpc>
                <a:spcPts val="3240"/>
              </a:lnSpc>
            </a:pPr>
            <a:r>
              <a:rPr lang="en-US" sz="3000" b="true">
                <a:solidFill>
                  <a:srgbClr val="0E1C51"/>
                </a:solidFill>
                <a:latin typeface="Montserrat Bold"/>
                <a:ea typeface="Montserrat Bold"/>
                <a:cs typeface="Montserrat Bold"/>
                <a:sym typeface="Montserrat Bold"/>
              </a:rPr>
              <a:t>10. </a:t>
            </a:r>
          </a:p>
        </p:txBody>
      </p:sp>
      <p:sp>
        <p:nvSpPr>
          <p:cNvPr name="TextBox 20" id="20"/>
          <p:cNvSpPr txBox="true"/>
          <p:nvPr/>
        </p:nvSpPr>
        <p:spPr>
          <a:xfrm rot="0">
            <a:off x="10034423" y="4275168"/>
            <a:ext cx="939854" cy="417195"/>
          </a:xfrm>
          <a:prstGeom prst="rect">
            <a:avLst/>
          </a:prstGeom>
        </p:spPr>
        <p:txBody>
          <a:bodyPr anchor="t" rtlCol="false" tIns="0" lIns="0" bIns="0" rIns="0">
            <a:spAutoFit/>
          </a:bodyPr>
          <a:lstStyle/>
          <a:p>
            <a:pPr algn="ctr">
              <a:lnSpc>
                <a:spcPts val="3240"/>
              </a:lnSpc>
            </a:pPr>
            <a:r>
              <a:rPr lang="en-US" sz="3000" b="true">
                <a:solidFill>
                  <a:srgbClr val="0E1C51"/>
                </a:solidFill>
                <a:latin typeface="Montserrat Bold"/>
                <a:ea typeface="Montserrat Bold"/>
                <a:cs typeface="Montserrat Bold"/>
                <a:sym typeface="Montserrat Bold"/>
              </a:rPr>
              <a:t>11. </a:t>
            </a:r>
          </a:p>
        </p:txBody>
      </p:sp>
      <p:sp>
        <p:nvSpPr>
          <p:cNvPr name="TextBox 21" id="21"/>
          <p:cNvSpPr txBox="true"/>
          <p:nvPr/>
        </p:nvSpPr>
        <p:spPr>
          <a:xfrm rot="0">
            <a:off x="3313475" y="5715275"/>
            <a:ext cx="6720948" cy="506894"/>
          </a:xfrm>
          <a:prstGeom prst="rect">
            <a:avLst/>
          </a:prstGeom>
        </p:spPr>
        <p:txBody>
          <a:bodyPr anchor="t" rtlCol="false" tIns="0" lIns="0" bIns="0" rIns="0">
            <a:spAutoFit/>
          </a:bodyPr>
          <a:lstStyle/>
          <a:p>
            <a:pPr algn="l">
              <a:lnSpc>
                <a:spcPts val="4276"/>
              </a:lnSpc>
            </a:pPr>
            <a:r>
              <a:rPr lang="en-US" sz="2639">
                <a:solidFill>
                  <a:srgbClr val="000000"/>
                </a:solidFill>
                <a:latin typeface="Quicksand"/>
                <a:ea typeface="Quicksand"/>
                <a:cs typeface="Quicksand"/>
                <a:sym typeface="Quicksand"/>
              </a:rPr>
              <a:t>Sistema Chapy AB</a:t>
            </a:r>
          </a:p>
        </p:txBody>
      </p:sp>
      <p:sp>
        <p:nvSpPr>
          <p:cNvPr name="TextBox 22" id="22"/>
          <p:cNvSpPr txBox="true"/>
          <p:nvPr/>
        </p:nvSpPr>
        <p:spPr>
          <a:xfrm rot="0">
            <a:off x="3313475" y="6499971"/>
            <a:ext cx="6720948" cy="506894"/>
          </a:xfrm>
          <a:prstGeom prst="rect">
            <a:avLst/>
          </a:prstGeom>
        </p:spPr>
        <p:txBody>
          <a:bodyPr anchor="t" rtlCol="false" tIns="0" lIns="0" bIns="0" rIns="0">
            <a:spAutoFit/>
          </a:bodyPr>
          <a:lstStyle/>
          <a:p>
            <a:pPr algn="l">
              <a:lnSpc>
                <a:spcPts val="4276"/>
              </a:lnSpc>
            </a:pPr>
            <a:r>
              <a:rPr lang="en-US" sz="2639">
                <a:solidFill>
                  <a:srgbClr val="000000"/>
                </a:solidFill>
                <a:latin typeface="Quicksand"/>
                <a:ea typeface="Quicksand"/>
                <a:cs typeface="Quicksand"/>
                <a:sym typeface="Quicksand"/>
              </a:rPr>
              <a:t>Campo gravitacional</a:t>
            </a:r>
          </a:p>
        </p:txBody>
      </p:sp>
      <p:sp>
        <p:nvSpPr>
          <p:cNvPr name="TextBox 23" id="23"/>
          <p:cNvSpPr txBox="true"/>
          <p:nvPr/>
        </p:nvSpPr>
        <p:spPr>
          <a:xfrm rot="0">
            <a:off x="3313475" y="8020161"/>
            <a:ext cx="7706533" cy="506894"/>
          </a:xfrm>
          <a:prstGeom prst="rect">
            <a:avLst/>
          </a:prstGeom>
        </p:spPr>
        <p:txBody>
          <a:bodyPr anchor="t" rtlCol="false" tIns="0" lIns="0" bIns="0" rIns="0">
            <a:spAutoFit/>
          </a:bodyPr>
          <a:lstStyle/>
          <a:p>
            <a:pPr algn="l">
              <a:lnSpc>
                <a:spcPts val="4276"/>
              </a:lnSpc>
            </a:pPr>
            <a:r>
              <a:rPr lang="en-US" sz="2639">
                <a:solidFill>
                  <a:srgbClr val="000000"/>
                </a:solidFill>
                <a:latin typeface="Quicksand"/>
                <a:ea typeface="Quicksand"/>
                <a:cs typeface="Quicksand"/>
                <a:sym typeface="Quicksand"/>
              </a:rPr>
              <a:t>Campo gravitacional local de un sistema binario</a:t>
            </a:r>
          </a:p>
        </p:txBody>
      </p:sp>
      <p:sp>
        <p:nvSpPr>
          <p:cNvPr name="TextBox 24" id="24"/>
          <p:cNvSpPr txBox="true"/>
          <p:nvPr/>
        </p:nvSpPr>
        <p:spPr>
          <a:xfrm rot="0">
            <a:off x="3313475" y="7279116"/>
            <a:ext cx="6720948" cy="506894"/>
          </a:xfrm>
          <a:prstGeom prst="rect">
            <a:avLst/>
          </a:prstGeom>
        </p:spPr>
        <p:txBody>
          <a:bodyPr anchor="t" rtlCol="false" tIns="0" lIns="0" bIns="0" rIns="0">
            <a:spAutoFit/>
          </a:bodyPr>
          <a:lstStyle/>
          <a:p>
            <a:pPr algn="l">
              <a:lnSpc>
                <a:spcPts val="4276"/>
              </a:lnSpc>
            </a:pPr>
            <a:r>
              <a:rPr lang="en-US" sz="2639">
                <a:solidFill>
                  <a:srgbClr val="000000"/>
                </a:solidFill>
                <a:latin typeface="Quicksand"/>
                <a:ea typeface="Quicksand"/>
                <a:cs typeface="Quicksand"/>
                <a:sym typeface="Quicksand"/>
              </a:rPr>
              <a:t>Caracterización del campo gravitacional</a:t>
            </a:r>
          </a:p>
        </p:txBody>
      </p:sp>
      <p:sp>
        <p:nvSpPr>
          <p:cNvPr name="TextBox 25" id="25"/>
          <p:cNvSpPr txBox="true"/>
          <p:nvPr/>
        </p:nvSpPr>
        <p:spPr>
          <a:xfrm rot="0">
            <a:off x="11020008" y="2592725"/>
            <a:ext cx="6720948" cy="506894"/>
          </a:xfrm>
          <a:prstGeom prst="rect">
            <a:avLst/>
          </a:prstGeom>
        </p:spPr>
        <p:txBody>
          <a:bodyPr anchor="t" rtlCol="false" tIns="0" lIns="0" bIns="0" rIns="0">
            <a:spAutoFit/>
          </a:bodyPr>
          <a:lstStyle/>
          <a:p>
            <a:pPr algn="l">
              <a:lnSpc>
                <a:spcPts val="4276"/>
              </a:lnSpc>
            </a:pPr>
            <a:r>
              <a:rPr lang="en-US" sz="2639">
                <a:solidFill>
                  <a:srgbClr val="000000"/>
                </a:solidFill>
                <a:latin typeface="Quicksand"/>
                <a:ea typeface="Quicksand"/>
                <a:cs typeface="Quicksand"/>
                <a:sym typeface="Quicksand"/>
              </a:rPr>
              <a:t>Campo gravitacional de Chapy AB</a:t>
            </a:r>
          </a:p>
        </p:txBody>
      </p:sp>
      <p:sp>
        <p:nvSpPr>
          <p:cNvPr name="TextBox 26" id="26"/>
          <p:cNvSpPr txBox="true"/>
          <p:nvPr/>
        </p:nvSpPr>
        <p:spPr>
          <a:xfrm rot="0">
            <a:off x="10974277" y="4994857"/>
            <a:ext cx="6720948" cy="506894"/>
          </a:xfrm>
          <a:prstGeom prst="rect">
            <a:avLst/>
          </a:prstGeom>
        </p:spPr>
        <p:txBody>
          <a:bodyPr anchor="t" rtlCol="false" tIns="0" lIns="0" bIns="0" rIns="0">
            <a:spAutoFit/>
          </a:bodyPr>
          <a:lstStyle/>
          <a:p>
            <a:pPr algn="l">
              <a:lnSpc>
                <a:spcPts val="4276"/>
              </a:lnSpc>
            </a:pPr>
            <a:r>
              <a:rPr lang="en-US" sz="2639">
                <a:solidFill>
                  <a:srgbClr val="000000"/>
                </a:solidFill>
                <a:latin typeface="Quicksand"/>
                <a:ea typeface="Quicksand"/>
                <a:cs typeface="Quicksand"/>
                <a:sym typeface="Quicksand"/>
              </a:rPr>
              <a:t>Radio de transición de Chapy AB</a:t>
            </a:r>
          </a:p>
        </p:txBody>
      </p:sp>
      <p:sp>
        <p:nvSpPr>
          <p:cNvPr name="TextBox 27" id="27"/>
          <p:cNvSpPr txBox="true"/>
          <p:nvPr/>
        </p:nvSpPr>
        <p:spPr>
          <a:xfrm rot="0">
            <a:off x="10974277" y="4084668"/>
            <a:ext cx="6720948" cy="506894"/>
          </a:xfrm>
          <a:prstGeom prst="rect">
            <a:avLst/>
          </a:prstGeom>
        </p:spPr>
        <p:txBody>
          <a:bodyPr anchor="t" rtlCol="false" tIns="0" lIns="0" bIns="0" rIns="0">
            <a:spAutoFit/>
          </a:bodyPr>
          <a:lstStyle/>
          <a:p>
            <a:pPr algn="l">
              <a:lnSpc>
                <a:spcPts val="4276"/>
              </a:lnSpc>
            </a:pPr>
            <a:r>
              <a:rPr lang="en-US" sz="2639">
                <a:solidFill>
                  <a:srgbClr val="000000"/>
                </a:solidFill>
                <a:latin typeface="Quicksand"/>
                <a:ea typeface="Quicksand"/>
                <a:cs typeface="Quicksand"/>
                <a:sym typeface="Quicksand"/>
              </a:rPr>
              <a:t>Radio de Transición</a:t>
            </a:r>
          </a:p>
        </p:txBody>
      </p:sp>
      <p:sp>
        <p:nvSpPr>
          <p:cNvPr name="TextBox 28" id="28"/>
          <p:cNvSpPr txBox="true"/>
          <p:nvPr/>
        </p:nvSpPr>
        <p:spPr>
          <a:xfrm rot="0">
            <a:off x="10974277" y="3284486"/>
            <a:ext cx="6720948" cy="506894"/>
          </a:xfrm>
          <a:prstGeom prst="rect">
            <a:avLst/>
          </a:prstGeom>
        </p:spPr>
        <p:txBody>
          <a:bodyPr anchor="t" rtlCol="false" tIns="0" lIns="0" bIns="0" rIns="0">
            <a:spAutoFit/>
          </a:bodyPr>
          <a:lstStyle/>
          <a:p>
            <a:pPr algn="l">
              <a:lnSpc>
                <a:spcPts val="4276"/>
              </a:lnSpc>
            </a:pPr>
            <a:r>
              <a:rPr lang="en-US" sz="2639">
                <a:solidFill>
                  <a:srgbClr val="000000"/>
                </a:solidFill>
                <a:latin typeface="Quicksand"/>
                <a:ea typeface="Quicksand"/>
                <a:cs typeface="Quicksand"/>
                <a:sym typeface="Quicksand"/>
              </a:rPr>
              <a:t>Campo gravitacional de Chapy AB</a:t>
            </a:r>
          </a:p>
        </p:txBody>
      </p:sp>
      <p:sp>
        <p:nvSpPr>
          <p:cNvPr name="TextBox 29" id="29"/>
          <p:cNvSpPr txBox="true"/>
          <p:nvPr/>
        </p:nvSpPr>
        <p:spPr>
          <a:xfrm rot="0">
            <a:off x="3313475" y="4185469"/>
            <a:ext cx="6720948" cy="506894"/>
          </a:xfrm>
          <a:prstGeom prst="rect">
            <a:avLst/>
          </a:prstGeom>
        </p:spPr>
        <p:txBody>
          <a:bodyPr anchor="t" rtlCol="false" tIns="0" lIns="0" bIns="0" rIns="0">
            <a:spAutoFit/>
          </a:bodyPr>
          <a:lstStyle/>
          <a:p>
            <a:pPr algn="l">
              <a:lnSpc>
                <a:spcPts val="4276"/>
              </a:lnSpc>
            </a:pPr>
            <a:r>
              <a:rPr lang="en-US" sz="2639">
                <a:solidFill>
                  <a:srgbClr val="000000"/>
                </a:solidFill>
                <a:latin typeface="Quicksand"/>
                <a:ea typeface="Quicksand"/>
                <a:cs typeface="Quicksand"/>
                <a:sym typeface="Quicksand"/>
              </a:rPr>
              <a:t>Órbitas de Kepler</a:t>
            </a:r>
          </a:p>
        </p:txBody>
      </p:sp>
      <p:sp>
        <p:nvSpPr>
          <p:cNvPr name="TextBox 30" id="30"/>
          <p:cNvSpPr txBox="true"/>
          <p:nvPr/>
        </p:nvSpPr>
        <p:spPr>
          <a:xfrm rot="0">
            <a:off x="10034423" y="5066659"/>
            <a:ext cx="939854" cy="417195"/>
          </a:xfrm>
          <a:prstGeom prst="rect">
            <a:avLst/>
          </a:prstGeom>
        </p:spPr>
        <p:txBody>
          <a:bodyPr anchor="t" rtlCol="false" tIns="0" lIns="0" bIns="0" rIns="0">
            <a:spAutoFit/>
          </a:bodyPr>
          <a:lstStyle/>
          <a:p>
            <a:pPr algn="ctr">
              <a:lnSpc>
                <a:spcPts val="3240"/>
              </a:lnSpc>
            </a:pPr>
            <a:r>
              <a:rPr lang="en-US" sz="3000" b="true">
                <a:solidFill>
                  <a:srgbClr val="0E1C51"/>
                </a:solidFill>
                <a:latin typeface="Montserrat Bold"/>
                <a:ea typeface="Montserrat Bold"/>
                <a:cs typeface="Montserrat Bold"/>
                <a:sym typeface="Montserrat Bold"/>
              </a:rPr>
              <a:t>12.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1133054"/>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0C2151"/>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3188296" y="2496301"/>
            <a:ext cx="11911409" cy="1076325"/>
          </a:xfrm>
          <a:prstGeom prst="rect">
            <a:avLst/>
          </a:prstGeom>
        </p:spPr>
        <p:txBody>
          <a:bodyPr anchor="t" rtlCol="false" tIns="0" lIns="0" bIns="0" rIns="0">
            <a:spAutoFit/>
          </a:bodyPr>
          <a:lstStyle/>
          <a:p>
            <a:pPr algn="ctr">
              <a:lnSpc>
                <a:spcPts val="8100"/>
              </a:lnSpc>
            </a:pPr>
            <a:r>
              <a:rPr lang="en-US" sz="7500" b="true">
                <a:solidFill>
                  <a:srgbClr val="FFFFFF"/>
                </a:solidFill>
                <a:latin typeface="Eastman Alt Pack Bold"/>
                <a:ea typeface="Eastman Alt Pack Bold"/>
                <a:cs typeface="Eastman Alt Pack Bold"/>
                <a:sym typeface="Eastman Alt Pack Bold"/>
              </a:rPr>
              <a:t>Introdución</a:t>
            </a:r>
          </a:p>
        </p:txBody>
      </p:sp>
      <p:sp>
        <p:nvSpPr>
          <p:cNvPr name="TextBox 7" id="7"/>
          <p:cNvSpPr txBox="true"/>
          <p:nvPr/>
        </p:nvSpPr>
        <p:spPr>
          <a:xfrm rot="0">
            <a:off x="3713662" y="4162243"/>
            <a:ext cx="10860675" cy="2782444"/>
          </a:xfrm>
          <a:prstGeom prst="rect">
            <a:avLst/>
          </a:prstGeom>
        </p:spPr>
        <p:txBody>
          <a:bodyPr anchor="t" rtlCol="false" tIns="0" lIns="0" bIns="0" rIns="0">
            <a:spAutoFit/>
          </a:bodyPr>
          <a:lstStyle/>
          <a:p>
            <a:pPr algn="just">
              <a:lnSpc>
                <a:spcPts val="3725"/>
              </a:lnSpc>
            </a:pPr>
            <a:r>
              <a:rPr lang="en-US" sz="2299">
                <a:solidFill>
                  <a:srgbClr val="FFFFFF"/>
                </a:solidFill>
                <a:latin typeface="Quicksand"/>
                <a:ea typeface="Quicksand"/>
                <a:cs typeface="Quicksand"/>
                <a:sym typeface="Quicksand"/>
              </a:rPr>
              <a:t>Los sistemas binarios proporcionan información valiosa sobre la evolución estelar y sobre cómo la presencia de una estrella compañera puede influir en la formación y evolución de discos protoplanetarios. Por lo cual, es importante estudiar y comprender las interacciones gravitacionales en el sistema, es decir, comprender los parámetros orbitales y su interacción en el campo gravitacional.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1028700"/>
            <a:ext cx="15891450" cy="8337418"/>
            <a:chOff x="0" y="0"/>
            <a:chExt cx="4185403" cy="2195863"/>
          </a:xfrm>
        </p:grpSpPr>
        <p:sp>
          <p:nvSpPr>
            <p:cNvPr name="Freeform 4" id="4"/>
            <p:cNvSpPr/>
            <p:nvPr/>
          </p:nvSpPr>
          <p:spPr>
            <a:xfrm flipH="false" flipV="false" rot="0">
              <a:off x="0" y="0"/>
              <a:ext cx="4185403" cy="2195863"/>
            </a:xfrm>
            <a:custGeom>
              <a:avLst/>
              <a:gdLst/>
              <a:ahLst/>
              <a:cxnLst/>
              <a:rect r="r" b="b" t="t" l="l"/>
              <a:pathLst>
                <a:path h="2195863" w="4185403">
                  <a:moveTo>
                    <a:pt x="4872" y="0"/>
                  </a:moveTo>
                  <a:lnTo>
                    <a:pt x="4180531" y="0"/>
                  </a:lnTo>
                  <a:cubicBezTo>
                    <a:pt x="4181823" y="0"/>
                    <a:pt x="4183062" y="513"/>
                    <a:pt x="4183976" y="1427"/>
                  </a:cubicBezTo>
                  <a:cubicBezTo>
                    <a:pt x="4184890" y="2341"/>
                    <a:pt x="4185403" y="3580"/>
                    <a:pt x="4185403" y="4872"/>
                  </a:cubicBezTo>
                  <a:lnTo>
                    <a:pt x="4185403" y="2190991"/>
                  </a:lnTo>
                  <a:cubicBezTo>
                    <a:pt x="4185403" y="2193682"/>
                    <a:pt x="4183221" y="2195863"/>
                    <a:pt x="4180531" y="2195863"/>
                  </a:cubicBezTo>
                  <a:lnTo>
                    <a:pt x="4872" y="2195863"/>
                  </a:lnTo>
                  <a:cubicBezTo>
                    <a:pt x="2181" y="2195863"/>
                    <a:pt x="0" y="2193682"/>
                    <a:pt x="0" y="2190991"/>
                  </a:cubicBezTo>
                  <a:lnTo>
                    <a:pt x="0" y="4872"/>
                  </a:lnTo>
                  <a:cubicBezTo>
                    <a:pt x="0" y="2181"/>
                    <a:pt x="2181" y="0"/>
                    <a:pt x="4872" y="0"/>
                  </a:cubicBezTo>
                  <a:close/>
                </a:path>
              </a:pathLst>
            </a:custGeom>
            <a:solidFill>
              <a:srgbClr val="CBAFDB"/>
            </a:solidFill>
            <a:ln w="19050" cap="sq">
              <a:solidFill>
                <a:srgbClr val="FFFFFF"/>
              </a:solidFill>
              <a:prstDash val="solid"/>
              <a:miter/>
            </a:ln>
          </p:spPr>
        </p:sp>
        <p:sp>
          <p:nvSpPr>
            <p:cNvPr name="TextBox 5" id="5"/>
            <p:cNvSpPr txBox="true"/>
            <p:nvPr/>
          </p:nvSpPr>
          <p:spPr>
            <a:xfrm>
              <a:off x="0" y="-38100"/>
              <a:ext cx="4185403" cy="2233963"/>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a:grpSpLocks noChangeAspect="true"/>
          </p:cNvGrpSpPr>
          <p:nvPr/>
        </p:nvGrpSpPr>
        <p:grpSpPr>
          <a:xfrm rot="0">
            <a:off x="11376365" y="1889537"/>
            <a:ext cx="4338617" cy="6507926"/>
            <a:chOff x="0" y="0"/>
            <a:chExt cx="6350000" cy="9525000"/>
          </a:xfrm>
        </p:grpSpPr>
        <p:sp>
          <p:nvSpPr>
            <p:cNvPr name="Freeform 7" id="7"/>
            <p:cNvSpPr/>
            <p:nvPr/>
          </p:nvSpPr>
          <p:spPr>
            <a:xfrm flipH="false" flipV="false" rot="0">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3"/>
              <a:stretch>
                <a:fillRect l="-62359" t="0" r="-62359" b="0"/>
              </a:stretch>
            </a:blipFill>
          </p:spPr>
        </p:sp>
      </p:grpSp>
      <p:sp>
        <p:nvSpPr>
          <p:cNvPr name="TextBox 8" id="8"/>
          <p:cNvSpPr txBox="true"/>
          <p:nvPr/>
        </p:nvSpPr>
        <p:spPr>
          <a:xfrm rot="0">
            <a:off x="2051051" y="1426622"/>
            <a:ext cx="7879240" cy="992505"/>
          </a:xfrm>
          <a:prstGeom prst="rect">
            <a:avLst/>
          </a:prstGeom>
        </p:spPr>
        <p:txBody>
          <a:bodyPr anchor="t" rtlCol="false" tIns="0" lIns="0" bIns="0" rIns="0">
            <a:spAutoFit/>
          </a:bodyPr>
          <a:lstStyle/>
          <a:p>
            <a:pPr algn="l">
              <a:lnSpc>
                <a:spcPts val="7560"/>
              </a:lnSpc>
            </a:pPr>
            <a:r>
              <a:rPr lang="en-US" sz="7000" b="true">
                <a:solidFill>
                  <a:srgbClr val="FFFFFF"/>
                </a:solidFill>
                <a:latin typeface="Eastman Alt Pack Bold"/>
                <a:ea typeface="Eastman Alt Pack Bold"/>
                <a:cs typeface="Eastman Alt Pack Bold"/>
                <a:sym typeface="Eastman Alt Pack Bold"/>
              </a:rPr>
              <a:t>Objetivos</a:t>
            </a:r>
          </a:p>
        </p:txBody>
      </p:sp>
      <p:sp>
        <p:nvSpPr>
          <p:cNvPr name="TextBox 9" id="9"/>
          <p:cNvSpPr txBox="true"/>
          <p:nvPr/>
        </p:nvSpPr>
        <p:spPr>
          <a:xfrm rot="0">
            <a:off x="1892788" y="3206074"/>
            <a:ext cx="7618537" cy="704088"/>
          </a:xfrm>
          <a:prstGeom prst="rect">
            <a:avLst/>
          </a:prstGeom>
        </p:spPr>
        <p:txBody>
          <a:bodyPr anchor="t" rtlCol="false" tIns="0" lIns="0" bIns="0" rIns="0">
            <a:spAutoFit/>
          </a:bodyPr>
          <a:lstStyle/>
          <a:p>
            <a:pPr algn="l" marL="388620" indent="-194310" lvl="1">
              <a:lnSpc>
                <a:spcPts val="2916"/>
              </a:lnSpc>
              <a:buFont typeface="Arial"/>
              <a:buChar char="•"/>
            </a:pPr>
            <a:r>
              <a:rPr lang="en-US" sz="1800">
                <a:solidFill>
                  <a:srgbClr val="FFFFFF"/>
                </a:solidFill>
                <a:latin typeface="Quicksand"/>
                <a:ea typeface="Quicksand"/>
                <a:cs typeface="Quicksand"/>
                <a:sym typeface="Quicksand"/>
              </a:rPr>
              <a:t>Caracterizar y simular el comportamiento de un sistema binario a partir de la velocidad radial observada desde la tierra.</a:t>
            </a:r>
          </a:p>
        </p:txBody>
      </p:sp>
      <p:sp>
        <p:nvSpPr>
          <p:cNvPr name="TextBox 10" id="10"/>
          <p:cNvSpPr txBox="true"/>
          <p:nvPr/>
        </p:nvSpPr>
        <p:spPr>
          <a:xfrm rot="0">
            <a:off x="1892788" y="2452965"/>
            <a:ext cx="7618537" cy="705484"/>
          </a:xfrm>
          <a:prstGeom prst="rect">
            <a:avLst/>
          </a:prstGeom>
        </p:spPr>
        <p:txBody>
          <a:bodyPr anchor="t" rtlCol="false" tIns="0" lIns="0" bIns="0" rIns="0">
            <a:spAutoFit/>
          </a:bodyPr>
          <a:lstStyle/>
          <a:p>
            <a:pPr algn="l">
              <a:lnSpc>
                <a:spcPts val="5740"/>
              </a:lnSpc>
            </a:pPr>
            <a:r>
              <a:rPr lang="en-US" sz="4100" b="true">
                <a:solidFill>
                  <a:srgbClr val="FFFFFF"/>
                </a:solidFill>
                <a:latin typeface="Eastman Alt Pack Bold"/>
                <a:ea typeface="Eastman Alt Pack Bold"/>
                <a:cs typeface="Eastman Alt Pack Bold"/>
                <a:sym typeface="Eastman Alt Pack Bold"/>
              </a:rPr>
              <a:t>Principal</a:t>
            </a:r>
          </a:p>
        </p:txBody>
      </p:sp>
      <p:sp>
        <p:nvSpPr>
          <p:cNvPr name="TextBox 11" id="11"/>
          <p:cNvSpPr txBox="true"/>
          <p:nvPr/>
        </p:nvSpPr>
        <p:spPr>
          <a:xfrm rot="0">
            <a:off x="1892788" y="4643541"/>
            <a:ext cx="5541068" cy="705485"/>
          </a:xfrm>
          <a:prstGeom prst="rect">
            <a:avLst/>
          </a:prstGeom>
        </p:spPr>
        <p:txBody>
          <a:bodyPr anchor="t" rtlCol="false" tIns="0" lIns="0" bIns="0" rIns="0">
            <a:spAutoFit/>
          </a:bodyPr>
          <a:lstStyle/>
          <a:p>
            <a:pPr algn="l">
              <a:lnSpc>
                <a:spcPts val="5740"/>
              </a:lnSpc>
            </a:pPr>
            <a:r>
              <a:rPr lang="en-US" sz="4100" b="true">
                <a:solidFill>
                  <a:srgbClr val="FFFFFF"/>
                </a:solidFill>
                <a:latin typeface="Eastman Alt Pack Bold"/>
                <a:ea typeface="Eastman Alt Pack Bold"/>
                <a:cs typeface="Eastman Alt Pack Bold"/>
                <a:sym typeface="Eastman Alt Pack Bold"/>
              </a:rPr>
              <a:t>Secundarios</a:t>
            </a:r>
          </a:p>
        </p:txBody>
      </p:sp>
      <p:sp>
        <p:nvSpPr>
          <p:cNvPr name="TextBox 12" id="12"/>
          <p:cNvSpPr txBox="true"/>
          <p:nvPr/>
        </p:nvSpPr>
        <p:spPr>
          <a:xfrm rot="0">
            <a:off x="1892788" y="5396651"/>
            <a:ext cx="7618537" cy="704088"/>
          </a:xfrm>
          <a:prstGeom prst="rect">
            <a:avLst/>
          </a:prstGeom>
        </p:spPr>
        <p:txBody>
          <a:bodyPr anchor="t" rtlCol="false" tIns="0" lIns="0" bIns="0" rIns="0">
            <a:spAutoFit/>
          </a:bodyPr>
          <a:lstStyle/>
          <a:p>
            <a:pPr algn="l" marL="388620" indent="-194310" lvl="1">
              <a:lnSpc>
                <a:spcPts val="2916"/>
              </a:lnSpc>
              <a:buFont typeface="Arial"/>
              <a:buChar char="•"/>
            </a:pPr>
            <a:r>
              <a:rPr lang="en-US" sz="1800">
                <a:solidFill>
                  <a:srgbClr val="FFFFFF"/>
                </a:solidFill>
                <a:latin typeface="Quicksand"/>
                <a:ea typeface="Quicksand"/>
                <a:cs typeface="Quicksand"/>
                <a:sym typeface="Quicksand"/>
              </a:rPr>
              <a:t>Estimar los valores asociados a una órbita kepleriana, así como encontrar la velocidad sistémica.</a:t>
            </a:r>
          </a:p>
        </p:txBody>
      </p:sp>
      <p:sp>
        <p:nvSpPr>
          <p:cNvPr name="TextBox 13" id="13"/>
          <p:cNvSpPr txBox="true"/>
          <p:nvPr/>
        </p:nvSpPr>
        <p:spPr>
          <a:xfrm rot="0">
            <a:off x="1892788" y="3957787"/>
            <a:ext cx="7618537" cy="704088"/>
          </a:xfrm>
          <a:prstGeom prst="rect">
            <a:avLst/>
          </a:prstGeom>
        </p:spPr>
        <p:txBody>
          <a:bodyPr anchor="t" rtlCol="false" tIns="0" lIns="0" bIns="0" rIns="0">
            <a:spAutoFit/>
          </a:bodyPr>
          <a:lstStyle/>
          <a:p>
            <a:pPr algn="l" marL="388620" indent="-194310" lvl="1">
              <a:lnSpc>
                <a:spcPts val="2916"/>
              </a:lnSpc>
              <a:buFont typeface="Arial"/>
              <a:buChar char="•"/>
            </a:pPr>
            <a:r>
              <a:rPr lang="en-US" sz="1800">
                <a:solidFill>
                  <a:srgbClr val="FFFFFF"/>
                </a:solidFill>
                <a:latin typeface="Quicksand"/>
                <a:ea typeface="Quicksand"/>
                <a:cs typeface="Quicksand"/>
                <a:sym typeface="Quicksand"/>
              </a:rPr>
              <a:t>Caracterizar y simular el campo gravitacional del sistema observado. </a:t>
            </a:r>
          </a:p>
        </p:txBody>
      </p:sp>
      <p:sp>
        <p:nvSpPr>
          <p:cNvPr name="TextBox 14" id="14"/>
          <p:cNvSpPr txBox="true"/>
          <p:nvPr/>
        </p:nvSpPr>
        <p:spPr>
          <a:xfrm rot="0">
            <a:off x="1892788" y="6148364"/>
            <a:ext cx="7618537" cy="342138"/>
          </a:xfrm>
          <a:prstGeom prst="rect">
            <a:avLst/>
          </a:prstGeom>
        </p:spPr>
        <p:txBody>
          <a:bodyPr anchor="t" rtlCol="false" tIns="0" lIns="0" bIns="0" rIns="0">
            <a:spAutoFit/>
          </a:bodyPr>
          <a:lstStyle/>
          <a:p>
            <a:pPr algn="l" marL="388620" indent="-194310" lvl="1">
              <a:lnSpc>
                <a:spcPts val="2916"/>
              </a:lnSpc>
              <a:buFont typeface="Arial"/>
              <a:buChar char="•"/>
            </a:pPr>
            <a:r>
              <a:rPr lang="en-US" sz="1800">
                <a:solidFill>
                  <a:srgbClr val="FFFFFF"/>
                </a:solidFill>
                <a:latin typeface="Quicksand"/>
                <a:ea typeface="Quicksand"/>
                <a:cs typeface="Quicksand"/>
                <a:sym typeface="Quicksand"/>
              </a:rPr>
              <a:t>Estimar las masas del sistema a partir de ecuaciones de Kepler.</a:t>
            </a:r>
          </a:p>
        </p:txBody>
      </p:sp>
      <p:sp>
        <p:nvSpPr>
          <p:cNvPr name="TextBox 15" id="15"/>
          <p:cNvSpPr txBox="true"/>
          <p:nvPr/>
        </p:nvSpPr>
        <p:spPr>
          <a:xfrm rot="0">
            <a:off x="1892788" y="7491608"/>
            <a:ext cx="7618537" cy="704088"/>
          </a:xfrm>
          <a:prstGeom prst="rect">
            <a:avLst/>
          </a:prstGeom>
        </p:spPr>
        <p:txBody>
          <a:bodyPr anchor="t" rtlCol="false" tIns="0" lIns="0" bIns="0" rIns="0">
            <a:spAutoFit/>
          </a:bodyPr>
          <a:lstStyle/>
          <a:p>
            <a:pPr algn="l" marL="388620" indent="-194310" lvl="1">
              <a:lnSpc>
                <a:spcPts val="2916"/>
              </a:lnSpc>
              <a:buFont typeface="Arial"/>
              <a:buChar char="•"/>
            </a:pPr>
            <a:r>
              <a:rPr lang="en-US" sz="1800">
                <a:solidFill>
                  <a:srgbClr val="FFFFFF"/>
                </a:solidFill>
                <a:latin typeface="Quicksand"/>
                <a:ea typeface="Quicksand"/>
                <a:cs typeface="Quicksand"/>
                <a:sym typeface="Quicksand"/>
              </a:rPr>
              <a:t>Encontrar y simular el campo del sistema a partir del potencial gravitatorio para coordenadas polares.</a:t>
            </a:r>
          </a:p>
        </p:txBody>
      </p:sp>
      <p:sp>
        <p:nvSpPr>
          <p:cNvPr name="TextBox 16" id="16"/>
          <p:cNvSpPr txBox="true"/>
          <p:nvPr/>
        </p:nvSpPr>
        <p:spPr>
          <a:xfrm rot="0">
            <a:off x="1892788" y="6739895"/>
            <a:ext cx="7618537" cy="704088"/>
          </a:xfrm>
          <a:prstGeom prst="rect">
            <a:avLst/>
          </a:prstGeom>
        </p:spPr>
        <p:txBody>
          <a:bodyPr anchor="t" rtlCol="false" tIns="0" lIns="0" bIns="0" rIns="0">
            <a:spAutoFit/>
          </a:bodyPr>
          <a:lstStyle/>
          <a:p>
            <a:pPr algn="l" marL="388620" indent="-194310" lvl="1">
              <a:lnSpc>
                <a:spcPts val="2916"/>
              </a:lnSpc>
              <a:buFont typeface="Arial"/>
              <a:buChar char="•"/>
            </a:pPr>
            <a:r>
              <a:rPr lang="en-US" sz="1800">
                <a:solidFill>
                  <a:srgbClr val="FFFFFF"/>
                </a:solidFill>
                <a:latin typeface="Quicksand"/>
                <a:ea typeface="Quicksand"/>
                <a:cs typeface="Quicksand"/>
                <a:sym typeface="Quicksand"/>
              </a:rPr>
              <a:t>Graficar el sistema binario a partir de sus coordenadas polares sobre el plano orbital con origen en el centro de masa.</a:t>
            </a:r>
          </a:p>
        </p:txBody>
      </p:sp>
      <p:sp>
        <p:nvSpPr>
          <p:cNvPr name="TextBox 17" id="17"/>
          <p:cNvSpPr txBox="true"/>
          <p:nvPr/>
        </p:nvSpPr>
        <p:spPr>
          <a:xfrm rot="0">
            <a:off x="1892788" y="8243321"/>
            <a:ext cx="7618537" cy="704088"/>
          </a:xfrm>
          <a:prstGeom prst="rect">
            <a:avLst/>
          </a:prstGeom>
        </p:spPr>
        <p:txBody>
          <a:bodyPr anchor="t" rtlCol="false" tIns="0" lIns="0" bIns="0" rIns="0">
            <a:spAutoFit/>
          </a:bodyPr>
          <a:lstStyle/>
          <a:p>
            <a:pPr algn="l" marL="388620" indent="-194310" lvl="1">
              <a:lnSpc>
                <a:spcPts val="2916"/>
              </a:lnSpc>
              <a:buFont typeface="Arial"/>
              <a:buChar char="•"/>
            </a:pPr>
            <a:r>
              <a:rPr lang="en-US" sz="1800">
                <a:solidFill>
                  <a:srgbClr val="FFFFFF"/>
                </a:solidFill>
                <a:latin typeface="Quicksand"/>
                <a:ea typeface="Quicksand"/>
                <a:cs typeface="Quicksand"/>
                <a:sym typeface="Quicksand"/>
              </a:rPr>
              <a:t>Encontrar el radio al cual el sistema binario para el cual puede emplearse la aproximacion de una sola masa en su centro de masa.</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1237408"/>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324D80"/>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2388576" y="2121499"/>
            <a:ext cx="13510849" cy="992505"/>
          </a:xfrm>
          <a:prstGeom prst="rect">
            <a:avLst/>
          </a:prstGeom>
        </p:spPr>
        <p:txBody>
          <a:bodyPr anchor="t" rtlCol="false" tIns="0" lIns="0" bIns="0" rIns="0">
            <a:spAutoFit/>
          </a:bodyPr>
          <a:lstStyle/>
          <a:p>
            <a:pPr algn="ctr">
              <a:lnSpc>
                <a:spcPts val="7560"/>
              </a:lnSpc>
            </a:pPr>
            <a:r>
              <a:rPr lang="en-US" sz="7000" b="true">
                <a:solidFill>
                  <a:srgbClr val="FFFFFF"/>
                </a:solidFill>
                <a:latin typeface="Eastman Alt Pack Bold"/>
                <a:ea typeface="Eastman Alt Pack Bold"/>
                <a:cs typeface="Eastman Alt Pack Bold"/>
                <a:sym typeface="Eastman Alt Pack Bold"/>
              </a:rPr>
              <a:t>Órbitas de Kepler</a:t>
            </a:r>
          </a:p>
        </p:txBody>
      </p:sp>
      <p:sp>
        <p:nvSpPr>
          <p:cNvPr name="TextBox 7" id="7"/>
          <p:cNvSpPr txBox="true"/>
          <p:nvPr/>
        </p:nvSpPr>
        <p:spPr>
          <a:xfrm rot="0">
            <a:off x="2951421" y="3993223"/>
            <a:ext cx="12385158" cy="3294870"/>
          </a:xfrm>
          <a:prstGeom prst="rect">
            <a:avLst/>
          </a:prstGeom>
        </p:spPr>
        <p:txBody>
          <a:bodyPr anchor="t" rtlCol="false" tIns="0" lIns="0" bIns="0" rIns="0">
            <a:spAutoFit/>
          </a:bodyPr>
          <a:lstStyle/>
          <a:p>
            <a:pPr algn="just">
              <a:lnSpc>
                <a:spcPts val="4366"/>
              </a:lnSpc>
            </a:pPr>
            <a:r>
              <a:rPr lang="en-US" sz="2695">
                <a:solidFill>
                  <a:srgbClr val="FFFFFF"/>
                </a:solidFill>
                <a:latin typeface="Quicksand"/>
                <a:ea typeface="Quicksand"/>
                <a:cs typeface="Quicksand"/>
                <a:sym typeface="Quicksand"/>
              </a:rPr>
              <a:t>Corresponden a las trayectorias que siguen los cuerpos celestes bajo la influencia de la gravedad. Dependiendo de la excéntrica de la órbita, estas pueden ser circunferencias, elipses, parábolas e hipérbolas.</a:t>
            </a:r>
          </a:p>
          <a:p>
            <a:pPr algn="just">
              <a:lnSpc>
                <a:spcPts val="4366"/>
              </a:lnSpc>
            </a:pPr>
          </a:p>
          <a:p>
            <a:pPr algn="just">
              <a:lnSpc>
                <a:spcPts val="4366"/>
              </a:lnSpc>
            </a:pPr>
            <a:r>
              <a:rPr lang="en-US" sz="2695">
                <a:solidFill>
                  <a:srgbClr val="FFFFFF"/>
                </a:solidFill>
                <a:latin typeface="Quicksand"/>
                <a:ea typeface="Quicksand"/>
                <a:cs typeface="Quicksand"/>
                <a:sym typeface="Quicksand"/>
              </a:rPr>
              <a:t>Algunos de sus parámetros más importantes son los semiejes, excentricidad,  inclinación ortigal, argumento del periastro y la anomalía verdadera.</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603" r="0" b="-9729"/>
            </a:stretch>
          </a:blipFill>
        </p:spPr>
      </p:sp>
      <p:grpSp>
        <p:nvGrpSpPr>
          <p:cNvPr name="Group 3" id="3"/>
          <p:cNvGrpSpPr/>
          <p:nvPr/>
        </p:nvGrpSpPr>
        <p:grpSpPr>
          <a:xfrm rot="0">
            <a:off x="1198275" y="1133054"/>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0C2151"/>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5750344" y="5980350"/>
            <a:ext cx="3576729" cy="930056"/>
          </a:xfrm>
          <a:custGeom>
            <a:avLst/>
            <a:gdLst/>
            <a:ahLst/>
            <a:cxnLst/>
            <a:rect r="r" b="b" t="t" l="l"/>
            <a:pathLst>
              <a:path h="930056" w="3576729">
                <a:moveTo>
                  <a:pt x="0" y="0"/>
                </a:moveTo>
                <a:lnTo>
                  <a:pt x="3576729" y="0"/>
                </a:lnTo>
                <a:lnTo>
                  <a:pt x="3576729" y="930056"/>
                </a:lnTo>
                <a:lnTo>
                  <a:pt x="0" y="930056"/>
                </a:lnTo>
                <a:lnTo>
                  <a:pt x="0" y="0"/>
                </a:lnTo>
                <a:close/>
              </a:path>
            </a:pathLst>
          </a:custGeom>
          <a:blipFill>
            <a:blip r:embed="rId3"/>
            <a:stretch>
              <a:fillRect l="0" t="0" r="0" b="0"/>
            </a:stretch>
          </a:blipFill>
        </p:spPr>
      </p:sp>
      <p:sp>
        <p:nvSpPr>
          <p:cNvPr name="Freeform 7" id="7"/>
          <p:cNvSpPr/>
          <p:nvPr/>
        </p:nvSpPr>
        <p:spPr>
          <a:xfrm flipH="false" flipV="false" rot="0">
            <a:off x="2668315" y="7261973"/>
            <a:ext cx="2557019" cy="1019262"/>
          </a:xfrm>
          <a:custGeom>
            <a:avLst/>
            <a:gdLst/>
            <a:ahLst/>
            <a:cxnLst/>
            <a:rect r="r" b="b" t="t" l="l"/>
            <a:pathLst>
              <a:path h="1019262" w="2557019">
                <a:moveTo>
                  <a:pt x="0" y="0"/>
                </a:moveTo>
                <a:lnTo>
                  <a:pt x="2557018" y="0"/>
                </a:lnTo>
                <a:lnTo>
                  <a:pt x="2557018" y="1019262"/>
                </a:lnTo>
                <a:lnTo>
                  <a:pt x="0" y="1019262"/>
                </a:lnTo>
                <a:lnTo>
                  <a:pt x="0" y="0"/>
                </a:lnTo>
                <a:close/>
              </a:path>
            </a:pathLst>
          </a:custGeom>
          <a:blipFill>
            <a:blip r:embed="rId4"/>
            <a:stretch>
              <a:fillRect l="0" t="0" r="0" b="0"/>
            </a:stretch>
          </a:blipFill>
        </p:spPr>
      </p:sp>
      <p:sp>
        <p:nvSpPr>
          <p:cNvPr name="Freeform 8" id="8"/>
          <p:cNvSpPr/>
          <p:nvPr/>
        </p:nvSpPr>
        <p:spPr>
          <a:xfrm flipH="false" flipV="false" rot="0">
            <a:off x="2214702" y="5980350"/>
            <a:ext cx="3365572" cy="938557"/>
          </a:xfrm>
          <a:custGeom>
            <a:avLst/>
            <a:gdLst/>
            <a:ahLst/>
            <a:cxnLst/>
            <a:rect r="r" b="b" t="t" l="l"/>
            <a:pathLst>
              <a:path h="938557" w="3365572">
                <a:moveTo>
                  <a:pt x="0" y="0"/>
                </a:moveTo>
                <a:lnTo>
                  <a:pt x="3365572" y="0"/>
                </a:lnTo>
                <a:lnTo>
                  <a:pt x="3365572" y="938557"/>
                </a:lnTo>
                <a:lnTo>
                  <a:pt x="0" y="938557"/>
                </a:lnTo>
                <a:lnTo>
                  <a:pt x="0" y="0"/>
                </a:lnTo>
                <a:close/>
              </a:path>
            </a:pathLst>
          </a:custGeom>
          <a:blipFill>
            <a:blip r:embed="rId5"/>
            <a:stretch>
              <a:fillRect l="0" t="-28796" r="0" b="-8681"/>
            </a:stretch>
          </a:blipFill>
        </p:spPr>
      </p:sp>
      <p:sp>
        <p:nvSpPr>
          <p:cNvPr name="Freeform 9" id="9"/>
          <p:cNvSpPr/>
          <p:nvPr/>
        </p:nvSpPr>
        <p:spPr>
          <a:xfrm flipH="false" flipV="false" rot="-3582695">
            <a:off x="8232540" y="6635547"/>
            <a:ext cx="646667" cy="1932973"/>
          </a:xfrm>
          <a:custGeom>
            <a:avLst/>
            <a:gdLst/>
            <a:ahLst/>
            <a:cxnLst/>
            <a:rect r="r" b="b" t="t" l="l"/>
            <a:pathLst>
              <a:path h="1932973" w="646667">
                <a:moveTo>
                  <a:pt x="0" y="0"/>
                </a:moveTo>
                <a:lnTo>
                  <a:pt x="646667" y="0"/>
                </a:lnTo>
                <a:lnTo>
                  <a:pt x="646667" y="1932973"/>
                </a:lnTo>
                <a:lnTo>
                  <a:pt x="0" y="19329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2668315" y="2119526"/>
            <a:ext cx="12951371" cy="662179"/>
          </a:xfrm>
          <a:prstGeom prst="rect">
            <a:avLst/>
          </a:prstGeom>
        </p:spPr>
        <p:txBody>
          <a:bodyPr anchor="t" rtlCol="false" tIns="0" lIns="0" bIns="0" rIns="0">
            <a:spAutoFit/>
          </a:bodyPr>
          <a:lstStyle/>
          <a:p>
            <a:pPr algn="ctr">
              <a:lnSpc>
                <a:spcPts val="5076"/>
              </a:lnSpc>
            </a:pPr>
            <a:r>
              <a:rPr lang="en-US" sz="4700" b="true">
                <a:solidFill>
                  <a:srgbClr val="FFFFFF"/>
                </a:solidFill>
                <a:latin typeface="Eastman Alt Pack Bold"/>
                <a:ea typeface="Eastman Alt Pack Bold"/>
                <a:cs typeface="Eastman Alt Pack Bold"/>
                <a:sym typeface="Eastman Alt Pack Bold"/>
              </a:rPr>
              <a:t>Caracterización de la Órbita Kepleriana</a:t>
            </a:r>
          </a:p>
        </p:txBody>
      </p:sp>
      <p:sp>
        <p:nvSpPr>
          <p:cNvPr name="TextBox 11" id="11"/>
          <p:cNvSpPr txBox="true"/>
          <p:nvPr/>
        </p:nvSpPr>
        <p:spPr>
          <a:xfrm rot="0">
            <a:off x="2668315" y="3243046"/>
            <a:ext cx="6475685" cy="2026920"/>
          </a:xfrm>
          <a:prstGeom prst="rect">
            <a:avLst/>
          </a:prstGeom>
        </p:spPr>
        <p:txBody>
          <a:bodyPr anchor="t" rtlCol="false" tIns="0" lIns="0" bIns="0" rIns="0">
            <a:spAutoFit/>
          </a:bodyPr>
          <a:lstStyle/>
          <a:p>
            <a:pPr algn="just">
              <a:lnSpc>
                <a:spcPts val="3239"/>
              </a:lnSpc>
            </a:pPr>
            <a:r>
              <a:rPr lang="en-US" sz="1999">
                <a:solidFill>
                  <a:srgbClr val="FFFFFF"/>
                </a:solidFill>
                <a:latin typeface="Quicksand"/>
                <a:ea typeface="Quicksand"/>
                <a:cs typeface="Quicksand"/>
                <a:sym typeface="Quicksand"/>
              </a:rPr>
              <a:t>Mediante los datos obtenidos de velocidad radial (km/s), tiempo (días) y la inclinación del plano de la órbita respecto a nuestro plano de referencia, se puede realizar una interpolación de los datos con el fin de encontrar los parámetros de una órbita de Kepler</a:t>
            </a:r>
          </a:p>
        </p:txBody>
      </p:sp>
      <p:sp>
        <p:nvSpPr>
          <p:cNvPr name="TextBox 12" id="12"/>
          <p:cNvSpPr txBox="true"/>
          <p:nvPr/>
        </p:nvSpPr>
        <p:spPr>
          <a:xfrm rot="0">
            <a:off x="10436604" y="3481229"/>
            <a:ext cx="4480192" cy="2034087"/>
          </a:xfrm>
          <a:prstGeom prst="rect">
            <a:avLst/>
          </a:prstGeom>
        </p:spPr>
        <p:txBody>
          <a:bodyPr anchor="t" rtlCol="false" tIns="0" lIns="0" bIns="0" rIns="0">
            <a:spAutoFit/>
          </a:bodyPr>
          <a:lstStyle/>
          <a:p>
            <a:pPr algn="just" marL="364239" indent="-182119" lvl="1">
              <a:lnSpc>
                <a:spcPts val="2733"/>
              </a:lnSpc>
              <a:buAutoNum type="arabicPeriod" startAt="1"/>
            </a:pPr>
            <a:r>
              <a:rPr lang="en-US" sz="1687">
                <a:solidFill>
                  <a:srgbClr val="FFFFFF"/>
                </a:solidFill>
                <a:latin typeface="Quicksand"/>
                <a:ea typeface="Quicksand"/>
                <a:cs typeface="Quicksand"/>
                <a:sym typeface="Quicksand"/>
              </a:rPr>
              <a:t> Curva de velocidad radial v(t)</a:t>
            </a:r>
          </a:p>
          <a:p>
            <a:pPr algn="just" marL="364239" indent="-182119" lvl="1">
              <a:lnSpc>
                <a:spcPts val="2733"/>
              </a:lnSpc>
              <a:buAutoNum type="arabicPeriod" startAt="1"/>
            </a:pPr>
            <a:r>
              <a:rPr lang="en-US" sz="1687">
                <a:solidFill>
                  <a:srgbClr val="FFFFFF"/>
                </a:solidFill>
                <a:latin typeface="Quicksand"/>
                <a:ea typeface="Quicksand"/>
                <a:cs typeface="Quicksand"/>
                <a:sym typeface="Quicksand"/>
              </a:rPr>
              <a:t> Periodo Orbital (P) </a:t>
            </a:r>
          </a:p>
          <a:p>
            <a:pPr algn="just" marL="364239" indent="-182119" lvl="1">
              <a:lnSpc>
                <a:spcPts val="2733"/>
              </a:lnSpc>
              <a:buAutoNum type="arabicPeriod" startAt="1"/>
            </a:pPr>
            <a:r>
              <a:rPr lang="en-US" sz="1687">
                <a:solidFill>
                  <a:srgbClr val="FFFFFF"/>
                </a:solidFill>
                <a:latin typeface="Quicksand"/>
                <a:ea typeface="Quicksand"/>
                <a:cs typeface="Quicksand"/>
                <a:sym typeface="Quicksand"/>
              </a:rPr>
              <a:t> Velocidad sistémica (gamma)</a:t>
            </a:r>
          </a:p>
          <a:p>
            <a:pPr algn="just" marL="364239" indent="-182119" lvl="1">
              <a:lnSpc>
                <a:spcPts val="2733"/>
              </a:lnSpc>
              <a:buAutoNum type="arabicPeriod" startAt="1"/>
            </a:pPr>
            <a:r>
              <a:rPr lang="en-US" sz="1687">
                <a:solidFill>
                  <a:srgbClr val="FFFFFF"/>
                </a:solidFill>
                <a:latin typeface="Quicksand"/>
                <a:ea typeface="Quicksand"/>
                <a:cs typeface="Quicksand"/>
                <a:sym typeface="Quicksand"/>
              </a:rPr>
              <a:t> Semiamplitud de la velocidad radial (K)</a:t>
            </a:r>
          </a:p>
          <a:p>
            <a:pPr algn="just" marL="364239" indent="-182119" lvl="1">
              <a:lnSpc>
                <a:spcPts val="2733"/>
              </a:lnSpc>
              <a:buAutoNum type="arabicPeriod" startAt="1"/>
            </a:pPr>
            <a:r>
              <a:rPr lang="en-US" sz="1687">
                <a:solidFill>
                  <a:srgbClr val="FFFFFF"/>
                </a:solidFill>
                <a:latin typeface="Quicksand"/>
                <a:ea typeface="Quicksand"/>
                <a:cs typeface="Quicksand"/>
                <a:sym typeface="Quicksand"/>
              </a:rPr>
              <a:t> Excentricidad ( e)</a:t>
            </a:r>
          </a:p>
          <a:p>
            <a:pPr algn="just" marL="364239" indent="-182119" lvl="1">
              <a:lnSpc>
                <a:spcPts val="2733"/>
              </a:lnSpc>
              <a:buAutoNum type="arabicPeriod" startAt="1"/>
            </a:pPr>
            <a:r>
              <a:rPr lang="en-US" sz="1687">
                <a:solidFill>
                  <a:srgbClr val="FFFFFF"/>
                </a:solidFill>
                <a:latin typeface="Quicksand"/>
                <a:ea typeface="Quicksand"/>
                <a:cs typeface="Quicksand"/>
                <a:sym typeface="Quicksand"/>
              </a:rPr>
              <a:t> Argumento del periastro (omega)</a:t>
            </a:r>
          </a:p>
        </p:txBody>
      </p:sp>
      <p:sp>
        <p:nvSpPr>
          <p:cNvPr name="TextBox 13" id="13"/>
          <p:cNvSpPr txBox="true"/>
          <p:nvPr/>
        </p:nvSpPr>
        <p:spPr>
          <a:xfrm rot="0">
            <a:off x="8555873" y="3128687"/>
            <a:ext cx="4621936" cy="419217"/>
          </a:xfrm>
          <a:prstGeom prst="rect">
            <a:avLst/>
          </a:prstGeom>
        </p:spPr>
        <p:txBody>
          <a:bodyPr anchor="t" rtlCol="false" tIns="0" lIns="0" bIns="0" rIns="0">
            <a:spAutoFit/>
          </a:bodyPr>
          <a:lstStyle/>
          <a:p>
            <a:pPr algn="ctr">
              <a:lnSpc>
                <a:spcPts val="3128"/>
              </a:lnSpc>
            </a:pPr>
            <a:r>
              <a:rPr lang="en-US" sz="2896" b="true">
                <a:solidFill>
                  <a:srgbClr val="FFFFFF"/>
                </a:solidFill>
                <a:latin typeface="Eastman Alt Pack Bold"/>
                <a:ea typeface="Eastman Alt Pack Bold"/>
                <a:cs typeface="Eastman Alt Pack Bold"/>
                <a:sym typeface="Eastman Alt Pack Bold"/>
              </a:rPr>
              <a:t>Objetivo:</a:t>
            </a:r>
          </a:p>
        </p:txBody>
      </p:sp>
      <p:sp>
        <p:nvSpPr>
          <p:cNvPr name="TextBox 14" id="14"/>
          <p:cNvSpPr txBox="true"/>
          <p:nvPr/>
        </p:nvSpPr>
        <p:spPr>
          <a:xfrm rot="0">
            <a:off x="9798395" y="6311818"/>
            <a:ext cx="5821290" cy="1969417"/>
          </a:xfrm>
          <a:prstGeom prst="rect">
            <a:avLst/>
          </a:prstGeom>
        </p:spPr>
        <p:txBody>
          <a:bodyPr anchor="t" rtlCol="false" tIns="0" lIns="0" bIns="0" rIns="0">
            <a:spAutoFit/>
          </a:bodyPr>
          <a:lstStyle/>
          <a:p>
            <a:pPr algn="just" marL="356120" indent="-178060" lvl="1">
              <a:lnSpc>
                <a:spcPts val="2672"/>
              </a:lnSpc>
              <a:buFont typeface="Arial"/>
              <a:buChar char="•"/>
            </a:pPr>
            <a:r>
              <a:rPr lang="en-US" sz="1649">
                <a:solidFill>
                  <a:srgbClr val="FFFFFF"/>
                </a:solidFill>
                <a:latin typeface="Quicksand"/>
                <a:ea typeface="Quicksand"/>
                <a:cs typeface="Quicksand"/>
                <a:sym typeface="Quicksand"/>
              </a:rPr>
              <a:t>Se estimo la curva de velocidad radial con CubicSpline. </a:t>
            </a:r>
          </a:p>
          <a:p>
            <a:pPr algn="just" marL="356120" indent="-178060" lvl="1">
              <a:lnSpc>
                <a:spcPts val="2672"/>
              </a:lnSpc>
              <a:buFont typeface="Arial"/>
              <a:buChar char="•"/>
            </a:pPr>
            <a:r>
              <a:rPr lang="en-US" sz="1649">
                <a:solidFill>
                  <a:srgbClr val="FFFFFF"/>
                </a:solidFill>
                <a:latin typeface="Quicksand"/>
                <a:ea typeface="Quicksand"/>
                <a:cs typeface="Quicksand"/>
                <a:sym typeface="Quicksand"/>
              </a:rPr>
              <a:t>Para el periodo, se encontró la distancia entre los picos de v(t) (np.diff) y se realizo una media de las diferencias.</a:t>
            </a:r>
          </a:p>
          <a:p>
            <a:pPr algn="just" marL="356120" indent="-178060" lvl="1">
              <a:lnSpc>
                <a:spcPts val="2672"/>
              </a:lnSpc>
              <a:buFont typeface="Arial"/>
              <a:buChar char="•"/>
            </a:pPr>
            <a:r>
              <a:rPr lang="en-US" sz="1649">
                <a:solidFill>
                  <a:srgbClr val="FFFFFF"/>
                </a:solidFill>
                <a:latin typeface="Quicksand"/>
                <a:ea typeface="Quicksand"/>
                <a:cs typeface="Quicksand"/>
                <a:sym typeface="Quicksand"/>
              </a:rPr>
              <a:t>Con la curva v(t) se estudio una fase orbital y se estimo gamma y K</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1237408"/>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324D80"/>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8162659" y="3227888"/>
            <a:ext cx="7332725" cy="1199186"/>
          </a:xfrm>
          <a:custGeom>
            <a:avLst/>
            <a:gdLst/>
            <a:ahLst/>
            <a:cxnLst/>
            <a:rect r="r" b="b" t="t" l="l"/>
            <a:pathLst>
              <a:path h="1199186" w="7332725">
                <a:moveTo>
                  <a:pt x="0" y="0"/>
                </a:moveTo>
                <a:lnTo>
                  <a:pt x="7332725" y="0"/>
                </a:lnTo>
                <a:lnTo>
                  <a:pt x="7332725" y="1199186"/>
                </a:lnTo>
                <a:lnTo>
                  <a:pt x="0" y="1199186"/>
                </a:lnTo>
                <a:lnTo>
                  <a:pt x="0" y="0"/>
                </a:lnTo>
                <a:close/>
              </a:path>
            </a:pathLst>
          </a:custGeom>
          <a:blipFill>
            <a:blip r:embed="rId3"/>
            <a:stretch>
              <a:fillRect l="0" t="0" r="0" b="0"/>
            </a:stretch>
          </a:blipFill>
        </p:spPr>
      </p:sp>
      <p:sp>
        <p:nvSpPr>
          <p:cNvPr name="Freeform 7" id="7"/>
          <p:cNvSpPr/>
          <p:nvPr/>
        </p:nvSpPr>
        <p:spPr>
          <a:xfrm flipH="false" flipV="false" rot="0">
            <a:off x="7975147" y="4807454"/>
            <a:ext cx="4904718" cy="897069"/>
          </a:xfrm>
          <a:custGeom>
            <a:avLst/>
            <a:gdLst/>
            <a:ahLst/>
            <a:cxnLst/>
            <a:rect r="r" b="b" t="t" l="l"/>
            <a:pathLst>
              <a:path h="897069" w="4904718">
                <a:moveTo>
                  <a:pt x="0" y="0"/>
                </a:moveTo>
                <a:lnTo>
                  <a:pt x="4904718" y="0"/>
                </a:lnTo>
                <a:lnTo>
                  <a:pt x="4904718" y="897069"/>
                </a:lnTo>
                <a:lnTo>
                  <a:pt x="0" y="897069"/>
                </a:lnTo>
                <a:lnTo>
                  <a:pt x="0" y="0"/>
                </a:lnTo>
                <a:close/>
              </a:path>
            </a:pathLst>
          </a:custGeom>
          <a:blipFill>
            <a:blip r:embed="rId4"/>
            <a:stretch>
              <a:fillRect l="0" t="-137825" r="-388" b="-12746"/>
            </a:stretch>
          </a:blipFill>
        </p:spPr>
      </p:sp>
      <p:sp>
        <p:nvSpPr>
          <p:cNvPr name="TextBox 8" id="8"/>
          <p:cNvSpPr txBox="true"/>
          <p:nvPr/>
        </p:nvSpPr>
        <p:spPr>
          <a:xfrm rot="0">
            <a:off x="2388576" y="2035923"/>
            <a:ext cx="13510849" cy="734950"/>
          </a:xfrm>
          <a:prstGeom prst="rect">
            <a:avLst/>
          </a:prstGeom>
        </p:spPr>
        <p:txBody>
          <a:bodyPr anchor="t" rtlCol="false" tIns="0" lIns="0" bIns="0" rIns="0">
            <a:spAutoFit/>
          </a:bodyPr>
          <a:lstStyle/>
          <a:p>
            <a:pPr algn="ctr">
              <a:lnSpc>
                <a:spcPts val="5508"/>
              </a:lnSpc>
            </a:pPr>
            <a:r>
              <a:rPr lang="en-US" sz="5100" b="true">
                <a:solidFill>
                  <a:srgbClr val="FFFFFF"/>
                </a:solidFill>
                <a:latin typeface="Eastman Alt Pack Bold"/>
                <a:ea typeface="Eastman Alt Pack Bold"/>
                <a:cs typeface="Eastman Alt Pack Bold"/>
                <a:sym typeface="Eastman Alt Pack Bold"/>
              </a:rPr>
              <a:t>Modelo Kepleriano de velocidad radial</a:t>
            </a:r>
          </a:p>
        </p:txBody>
      </p:sp>
      <p:sp>
        <p:nvSpPr>
          <p:cNvPr name="TextBox 9" id="9"/>
          <p:cNvSpPr txBox="true"/>
          <p:nvPr/>
        </p:nvSpPr>
        <p:spPr>
          <a:xfrm rot="0">
            <a:off x="2388576" y="3385521"/>
            <a:ext cx="5223951" cy="798195"/>
          </a:xfrm>
          <a:prstGeom prst="rect">
            <a:avLst/>
          </a:prstGeom>
        </p:spPr>
        <p:txBody>
          <a:bodyPr anchor="t" rtlCol="false" tIns="0" lIns="0" bIns="0" rIns="0">
            <a:spAutoFit/>
          </a:bodyPr>
          <a:lstStyle/>
          <a:p>
            <a:pPr algn="just">
              <a:lnSpc>
                <a:spcPts val="3239"/>
              </a:lnSpc>
            </a:pPr>
            <a:r>
              <a:rPr lang="en-US" sz="1999">
                <a:solidFill>
                  <a:srgbClr val="FFFFFF"/>
                </a:solidFill>
                <a:latin typeface="Quicksand"/>
                <a:ea typeface="Quicksand"/>
                <a:cs typeface="Quicksand"/>
                <a:sym typeface="Quicksand"/>
              </a:rPr>
              <a:t>Para cada estrella en el sistema, su velocidad radial se puede describir como:</a:t>
            </a:r>
          </a:p>
        </p:txBody>
      </p:sp>
      <p:sp>
        <p:nvSpPr>
          <p:cNvPr name="TextBox 10" id="10"/>
          <p:cNvSpPr txBox="true"/>
          <p:nvPr/>
        </p:nvSpPr>
        <p:spPr>
          <a:xfrm rot="0">
            <a:off x="2388576" y="4496752"/>
            <a:ext cx="5223951" cy="1207770"/>
          </a:xfrm>
          <a:prstGeom prst="rect">
            <a:avLst/>
          </a:prstGeom>
        </p:spPr>
        <p:txBody>
          <a:bodyPr anchor="t" rtlCol="false" tIns="0" lIns="0" bIns="0" rIns="0">
            <a:spAutoFit/>
          </a:bodyPr>
          <a:lstStyle/>
          <a:p>
            <a:pPr algn="just">
              <a:lnSpc>
                <a:spcPts val="3239"/>
              </a:lnSpc>
            </a:pPr>
            <a:r>
              <a:rPr lang="en-US" sz="1999">
                <a:solidFill>
                  <a:srgbClr val="FFFFFF"/>
                </a:solidFill>
                <a:latin typeface="Quicksand"/>
                <a:ea typeface="Quicksand"/>
                <a:cs typeface="Quicksand"/>
                <a:sym typeface="Quicksand"/>
              </a:rPr>
              <a:t>Donde theta corresponde a la anomalía verdadera, la cual se puede inferir mediante la anomalía media y excéntrica.</a:t>
            </a:r>
          </a:p>
        </p:txBody>
      </p:sp>
      <p:sp>
        <p:nvSpPr>
          <p:cNvPr name="Freeform 11" id="11"/>
          <p:cNvSpPr/>
          <p:nvPr/>
        </p:nvSpPr>
        <p:spPr>
          <a:xfrm flipH="false" flipV="false" rot="0">
            <a:off x="13108104" y="4807454"/>
            <a:ext cx="2568195" cy="1042794"/>
          </a:xfrm>
          <a:custGeom>
            <a:avLst/>
            <a:gdLst/>
            <a:ahLst/>
            <a:cxnLst/>
            <a:rect r="r" b="b" t="t" l="l"/>
            <a:pathLst>
              <a:path h="1042794" w="2568195">
                <a:moveTo>
                  <a:pt x="0" y="0"/>
                </a:moveTo>
                <a:lnTo>
                  <a:pt x="2568195" y="0"/>
                </a:lnTo>
                <a:lnTo>
                  <a:pt x="2568195" y="1042794"/>
                </a:lnTo>
                <a:lnTo>
                  <a:pt x="0" y="1042794"/>
                </a:lnTo>
                <a:lnTo>
                  <a:pt x="0" y="0"/>
                </a:lnTo>
                <a:close/>
              </a:path>
            </a:pathLst>
          </a:custGeom>
          <a:blipFill>
            <a:blip r:embed="rId4"/>
            <a:stretch>
              <a:fillRect l="-34132" t="-5674" r="-36606" b="-86290"/>
            </a:stretch>
          </a:blipFill>
        </p:spPr>
      </p:sp>
      <p:sp>
        <p:nvSpPr>
          <p:cNvPr name="TextBox 12" id="12"/>
          <p:cNvSpPr txBox="true"/>
          <p:nvPr/>
        </p:nvSpPr>
        <p:spPr>
          <a:xfrm rot="0">
            <a:off x="2212933" y="6221723"/>
            <a:ext cx="13974642" cy="2026920"/>
          </a:xfrm>
          <a:prstGeom prst="rect">
            <a:avLst/>
          </a:prstGeom>
        </p:spPr>
        <p:txBody>
          <a:bodyPr anchor="t" rtlCol="false" tIns="0" lIns="0" bIns="0" rIns="0">
            <a:spAutoFit/>
          </a:bodyPr>
          <a:lstStyle/>
          <a:p>
            <a:pPr algn="just" marL="431799" indent="-215899" lvl="1">
              <a:lnSpc>
                <a:spcPts val="3239"/>
              </a:lnSpc>
              <a:buFont typeface="Arial"/>
              <a:buChar char="•"/>
            </a:pPr>
            <a:r>
              <a:rPr lang="en-US" sz="1999">
                <a:solidFill>
                  <a:srgbClr val="FFFFFF"/>
                </a:solidFill>
                <a:latin typeface="Quicksand"/>
                <a:ea typeface="Quicksand"/>
                <a:cs typeface="Quicksand"/>
                <a:sym typeface="Quicksand"/>
              </a:rPr>
              <a:t> Para obtener theta se resolvió E con Newton-Raphson para cada t (días), esto para tener un array de v(t) teórico.</a:t>
            </a:r>
          </a:p>
          <a:p>
            <a:pPr algn="just" marL="431799" indent="-215899" lvl="1">
              <a:lnSpc>
                <a:spcPts val="3239"/>
              </a:lnSpc>
              <a:buFont typeface="Arial"/>
              <a:buChar char="•"/>
            </a:pPr>
            <a:r>
              <a:rPr lang="en-US" sz="1999">
                <a:solidFill>
                  <a:srgbClr val="FFFFFF"/>
                </a:solidFill>
                <a:latin typeface="Quicksand"/>
                <a:ea typeface="Quicksand"/>
                <a:cs typeface="Quicksand"/>
                <a:sym typeface="Quicksand"/>
              </a:rPr>
              <a:t>Se encontró omega y e mediante una comparación de v(t) experimental y v(t) teórico, los valores de omega y e que minimizaran un error cuadrático, corresponderían a la aproximación de dichos valores.</a:t>
            </a:r>
          </a:p>
          <a:p>
            <a:pPr algn="just">
              <a:lnSpc>
                <a:spcPts val="3239"/>
              </a:lnSpc>
            </a:pPr>
          </a:p>
          <a:p>
            <a:pPr algn="just">
              <a:lnSpc>
                <a:spcPts val="3239"/>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603" r="0" b="-9729"/>
            </a:stretch>
          </a:blipFill>
        </p:spPr>
      </p:sp>
      <p:grpSp>
        <p:nvGrpSpPr>
          <p:cNvPr name="Group 3" id="3"/>
          <p:cNvGrpSpPr/>
          <p:nvPr/>
        </p:nvGrpSpPr>
        <p:grpSpPr>
          <a:xfrm rot="0">
            <a:off x="1198275" y="1133054"/>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0C2151"/>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4266301" y="4139198"/>
            <a:ext cx="3594063" cy="1635994"/>
          </a:xfrm>
          <a:custGeom>
            <a:avLst/>
            <a:gdLst/>
            <a:ahLst/>
            <a:cxnLst/>
            <a:rect r="r" b="b" t="t" l="l"/>
            <a:pathLst>
              <a:path h="1635994" w="3594063">
                <a:moveTo>
                  <a:pt x="0" y="0"/>
                </a:moveTo>
                <a:lnTo>
                  <a:pt x="3594064" y="0"/>
                </a:lnTo>
                <a:lnTo>
                  <a:pt x="3594064" y="1635994"/>
                </a:lnTo>
                <a:lnTo>
                  <a:pt x="0" y="1635994"/>
                </a:lnTo>
                <a:lnTo>
                  <a:pt x="0" y="0"/>
                </a:lnTo>
                <a:close/>
              </a:path>
            </a:pathLst>
          </a:custGeom>
          <a:blipFill>
            <a:blip r:embed="rId3"/>
            <a:stretch>
              <a:fillRect l="0" t="0" r="0" b="0"/>
            </a:stretch>
          </a:blipFill>
        </p:spPr>
      </p:sp>
      <p:sp>
        <p:nvSpPr>
          <p:cNvPr name="Freeform 7" id="7"/>
          <p:cNvSpPr/>
          <p:nvPr/>
        </p:nvSpPr>
        <p:spPr>
          <a:xfrm flipH="false" flipV="false" rot="0">
            <a:off x="3570793" y="6737874"/>
            <a:ext cx="4540039" cy="555413"/>
          </a:xfrm>
          <a:custGeom>
            <a:avLst/>
            <a:gdLst/>
            <a:ahLst/>
            <a:cxnLst/>
            <a:rect r="r" b="b" t="t" l="l"/>
            <a:pathLst>
              <a:path h="555413" w="4540039">
                <a:moveTo>
                  <a:pt x="0" y="0"/>
                </a:moveTo>
                <a:lnTo>
                  <a:pt x="4540039" y="0"/>
                </a:lnTo>
                <a:lnTo>
                  <a:pt x="4540039" y="555412"/>
                </a:lnTo>
                <a:lnTo>
                  <a:pt x="0" y="555412"/>
                </a:lnTo>
                <a:lnTo>
                  <a:pt x="0" y="0"/>
                </a:lnTo>
                <a:close/>
              </a:path>
            </a:pathLst>
          </a:custGeom>
          <a:blipFill>
            <a:blip r:embed="rId4"/>
            <a:stretch>
              <a:fillRect l="0" t="-35233" r="0" b="-69976"/>
            </a:stretch>
          </a:blipFill>
        </p:spPr>
      </p:sp>
      <p:sp>
        <p:nvSpPr>
          <p:cNvPr name="Freeform 8" id="8"/>
          <p:cNvSpPr/>
          <p:nvPr/>
        </p:nvSpPr>
        <p:spPr>
          <a:xfrm flipH="false" flipV="false" rot="0">
            <a:off x="11875318" y="2995915"/>
            <a:ext cx="2470989" cy="707654"/>
          </a:xfrm>
          <a:custGeom>
            <a:avLst/>
            <a:gdLst/>
            <a:ahLst/>
            <a:cxnLst/>
            <a:rect r="r" b="b" t="t" l="l"/>
            <a:pathLst>
              <a:path h="707654" w="2470989">
                <a:moveTo>
                  <a:pt x="0" y="0"/>
                </a:moveTo>
                <a:lnTo>
                  <a:pt x="2470989" y="0"/>
                </a:lnTo>
                <a:lnTo>
                  <a:pt x="2470989" y="707654"/>
                </a:lnTo>
                <a:lnTo>
                  <a:pt x="0" y="707654"/>
                </a:lnTo>
                <a:lnTo>
                  <a:pt x="0" y="0"/>
                </a:lnTo>
                <a:close/>
              </a:path>
            </a:pathLst>
          </a:custGeom>
          <a:blipFill>
            <a:blip r:embed="rId5"/>
            <a:stretch>
              <a:fillRect l="0" t="0" r="0" b="0"/>
            </a:stretch>
          </a:blipFill>
        </p:spPr>
      </p:sp>
      <p:sp>
        <p:nvSpPr>
          <p:cNvPr name="Freeform 9" id="9"/>
          <p:cNvSpPr/>
          <p:nvPr/>
        </p:nvSpPr>
        <p:spPr>
          <a:xfrm flipH="false" flipV="false" rot="0">
            <a:off x="11871101" y="4755256"/>
            <a:ext cx="2613417" cy="562025"/>
          </a:xfrm>
          <a:custGeom>
            <a:avLst/>
            <a:gdLst/>
            <a:ahLst/>
            <a:cxnLst/>
            <a:rect r="r" b="b" t="t" l="l"/>
            <a:pathLst>
              <a:path h="562025" w="2613417">
                <a:moveTo>
                  <a:pt x="0" y="0"/>
                </a:moveTo>
                <a:lnTo>
                  <a:pt x="2613417" y="0"/>
                </a:lnTo>
                <a:lnTo>
                  <a:pt x="2613417" y="562025"/>
                </a:lnTo>
                <a:lnTo>
                  <a:pt x="0" y="562025"/>
                </a:lnTo>
                <a:lnTo>
                  <a:pt x="0" y="0"/>
                </a:lnTo>
                <a:close/>
              </a:path>
            </a:pathLst>
          </a:custGeom>
          <a:blipFill>
            <a:blip r:embed="rId6"/>
            <a:stretch>
              <a:fillRect l="0" t="0" r="0" b="0"/>
            </a:stretch>
          </a:blipFill>
        </p:spPr>
      </p:sp>
      <p:sp>
        <p:nvSpPr>
          <p:cNvPr name="Freeform 10" id="10"/>
          <p:cNvSpPr/>
          <p:nvPr/>
        </p:nvSpPr>
        <p:spPr>
          <a:xfrm flipH="false" flipV="false" rot="0">
            <a:off x="11380778" y="6365031"/>
            <a:ext cx="3594063" cy="1720886"/>
          </a:xfrm>
          <a:custGeom>
            <a:avLst/>
            <a:gdLst/>
            <a:ahLst/>
            <a:cxnLst/>
            <a:rect r="r" b="b" t="t" l="l"/>
            <a:pathLst>
              <a:path h="1720886" w="3594063">
                <a:moveTo>
                  <a:pt x="0" y="0"/>
                </a:moveTo>
                <a:lnTo>
                  <a:pt x="3594063" y="0"/>
                </a:lnTo>
                <a:lnTo>
                  <a:pt x="3594063" y="1720887"/>
                </a:lnTo>
                <a:lnTo>
                  <a:pt x="0" y="1720887"/>
                </a:lnTo>
                <a:lnTo>
                  <a:pt x="0" y="0"/>
                </a:lnTo>
                <a:close/>
              </a:path>
            </a:pathLst>
          </a:custGeom>
          <a:blipFill>
            <a:blip r:embed="rId7"/>
            <a:stretch>
              <a:fillRect l="0" t="0" r="0" b="0"/>
            </a:stretch>
          </a:blipFill>
        </p:spPr>
      </p:sp>
      <p:sp>
        <p:nvSpPr>
          <p:cNvPr name="Freeform 11" id="11"/>
          <p:cNvSpPr/>
          <p:nvPr/>
        </p:nvSpPr>
        <p:spPr>
          <a:xfrm flipH="false" flipV="false" rot="280944">
            <a:off x="10304792" y="5059438"/>
            <a:ext cx="646667" cy="1932973"/>
          </a:xfrm>
          <a:custGeom>
            <a:avLst/>
            <a:gdLst/>
            <a:ahLst/>
            <a:cxnLst/>
            <a:rect r="r" b="b" t="t" l="l"/>
            <a:pathLst>
              <a:path h="1932973" w="646667">
                <a:moveTo>
                  <a:pt x="0" y="0"/>
                </a:moveTo>
                <a:lnTo>
                  <a:pt x="646668" y="0"/>
                </a:lnTo>
                <a:lnTo>
                  <a:pt x="646668" y="1932973"/>
                </a:lnTo>
                <a:lnTo>
                  <a:pt x="0" y="193297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2" id="12"/>
          <p:cNvSpPr txBox="true"/>
          <p:nvPr/>
        </p:nvSpPr>
        <p:spPr>
          <a:xfrm rot="0">
            <a:off x="3570793" y="2391722"/>
            <a:ext cx="4985081" cy="1499826"/>
          </a:xfrm>
          <a:prstGeom prst="rect">
            <a:avLst/>
          </a:prstGeom>
        </p:spPr>
        <p:txBody>
          <a:bodyPr anchor="t" rtlCol="false" tIns="0" lIns="0" bIns="0" rIns="0">
            <a:spAutoFit/>
          </a:bodyPr>
          <a:lstStyle/>
          <a:p>
            <a:pPr algn="just">
              <a:lnSpc>
                <a:spcPts val="3048"/>
              </a:lnSpc>
            </a:pPr>
            <a:r>
              <a:rPr lang="en-US" sz="1881">
                <a:solidFill>
                  <a:srgbClr val="FFFFFF"/>
                </a:solidFill>
                <a:latin typeface="Quicksand"/>
                <a:ea typeface="Quicksand"/>
                <a:cs typeface="Quicksand"/>
                <a:sym typeface="Quicksand"/>
              </a:rPr>
              <a:t>Es el semieje mayor de la órbita  vista desde nuestro plano, esto le da una proyección relativa a la inclinación del plano orbital respecto a nuestro plano.</a:t>
            </a:r>
          </a:p>
        </p:txBody>
      </p:sp>
      <p:sp>
        <p:nvSpPr>
          <p:cNvPr name="TextBox 13" id="13"/>
          <p:cNvSpPr txBox="true"/>
          <p:nvPr/>
        </p:nvSpPr>
        <p:spPr>
          <a:xfrm rot="0">
            <a:off x="10468944" y="2391722"/>
            <a:ext cx="4480192" cy="356544"/>
          </a:xfrm>
          <a:prstGeom prst="rect">
            <a:avLst/>
          </a:prstGeom>
        </p:spPr>
        <p:txBody>
          <a:bodyPr anchor="t" rtlCol="false" tIns="0" lIns="0" bIns="0" rIns="0">
            <a:spAutoFit/>
          </a:bodyPr>
          <a:lstStyle/>
          <a:p>
            <a:pPr algn="just">
              <a:lnSpc>
                <a:spcPts val="3057"/>
              </a:lnSpc>
            </a:pPr>
            <a:r>
              <a:rPr lang="en-US" sz="1887">
                <a:solidFill>
                  <a:srgbClr val="FFFFFF"/>
                </a:solidFill>
                <a:latin typeface="Quicksand"/>
                <a:ea typeface="Quicksand"/>
                <a:cs typeface="Quicksand"/>
                <a:sym typeface="Quicksand"/>
              </a:rPr>
              <a:t>Por 3ra ley de Kepler:</a:t>
            </a:r>
          </a:p>
        </p:txBody>
      </p:sp>
      <p:sp>
        <p:nvSpPr>
          <p:cNvPr name="TextBox 14" id="14"/>
          <p:cNvSpPr txBox="true"/>
          <p:nvPr/>
        </p:nvSpPr>
        <p:spPr>
          <a:xfrm rot="0">
            <a:off x="2770551" y="1804712"/>
            <a:ext cx="5979519" cy="419217"/>
          </a:xfrm>
          <a:prstGeom prst="rect">
            <a:avLst/>
          </a:prstGeom>
        </p:spPr>
        <p:txBody>
          <a:bodyPr anchor="t" rtlCol="false" tIns="0" lIns="0" bIns="0" rIns="0">
            <a:spAutoFit/>
          </a:bodyPr>
          <a:lstStyle/>
          <a:p>
            <a:pPr algn="ctr">
              <a:lnSpc>
                <a:spcPts val="3128"/>
              </a:lnSpc>
            </a:pPr>
            <a:r>
              <a:rPr lang="en-US" sz="2896" b="true">
                <a:solidFill>
                  <a:srgbClr val="FFFFFF"/>
                </a:solidFill>
                <a:latin typeface="Eastman Alt Pack Bold"/>
                <a:ea typeface="Eastman Alt Pack Bold"/>
                <a:cs typeface="Eastman Alt Pack Bold"/>
                <a:sym typeface="Eastman Alt Pack Bold"/>
              </a:rPr>
              <a:t>Semieje mayor proyectado:</a:t>
            </a:r>
          </a:p>
        </p:txBody>
      </p:sp>
      <p:sp>
        <p:nvSpPr>
          <p:cNvPr name="TextBox 15" id="15"/>
          <p:cNvSpPr txBox="true"/>
          <p:nvPr/>
        </p:nvSpPr>
        <p:spPr>
          <a:xfrm rot="0">
            <a:off x="8555873" y="1804712"/>
            <a:ext cx="4621936" cy="419217"/>
          </a:xfrm>
          <a:prstGeom prst="rect">
            <a:avLst/>
          </a:prstGeom>
        </p:spPr>
        <p:txBody>
          <a:bodyPr anchor="t" rtlCol="false" tIns="0" lIns="0" bIns="0" rIns="0">
            <a:spAutoFit/>
          </a:bodyPr>
          <a:lstStyle/>
          <a:p>
            <a:pPr algn="ctr">
              <a:lnSpc>
                <a:spcPts val="3128"/>
              </a:lnSpc>
            </a:pPr>
            <a:r>
              <a:rPr lang="en-US" sz="2896" b="true">
                <a:solidFill>
                  <a:srgbClr val="FFFFFF"/>
                </a:solidFill>
                <a:latin typeface="Eastman Alt Pack Bold"/>
                <a:ea typeface="Eastman Alt Pack Bold"/>
                <a:cs typeface="Eastman Alt Pack Bold"/>
                <a:sym typeface="Eastman Alt Pack Bold"/>
              </a:rPr>
              <a:t>Masas:</a:t>
            </a:r>
          </a:p>
        </p:txBody>
      </p:sp>
      <p:sp>
        <p:nvSpPr>
          <p:cNvPr name="TextBox 16" id="16"/>
          <p:cNvSpPr txBox="true"/>
          <p:nvPr/>
        </p:nvSpPr>
        <p:spPr>
          <a:xfrm rot="0">
            <a:off x="3348272" y="6040020"/>
            <a:ext cx="4985081" cy="356826"/>
          </a:xfrm>
          <a:prstGeom prst="rect">
            <a:avLst/>
          </a:prstGeom>
        </p:spPr>
        <p:txBody>
          <a:bodyPr anchor="t" rtlCol="false" tIns="0" lIns="0" bIns="0" rIns="0">
            <a:spAutoFit/>
          </a:bodyPr>
          <a:lstStyle/>
          <a:p>
            <a:pPr algn="just">
              <a:lnSpc>
                <a:spcPts val="3048"/>
              </a:lnSpc>
            </a:pPr>
            <a:r>
              <a:rPr lang="en-US" sz="1881">
                <a:solidFill>
                  <a:srgbClr val="FFFFFF"/>
                </a:solidFill>
                <a:latin typeface="Quicksand"/>
                <a:ea typeface="Quicksand"/>
                <a:cs typeface="Quicksand"/>
                <a:sym typeface="Quicksand"/>
              </a:rPr>
              <a:t>Semieje relativo proyectado:</a:t>
            </a:r>
          </a:p>
        </p:txBody>
      </p:sp>
      <p:sp>
        <p:nvSpPr>
          <p:cNvPr name="TextBox 17" id="17"/>
          <p:cNvSpPr txBox="true"/>
          <p:nvPr/>
        </p:nvSpPr>
        <p:spPr>
          <a:xfrm rot="0">
            <a:off x="10468944" y="4342245"/>
            <a:ext cx="4480192" cy="356544"/>
          </a:xfrm>
          <a:prstGeom prst="rect">
            <a:avLst/>
          </a:prstGeom>
        </p:spPr>
        <p:txBody>
          <a:bodyPr anchor="t" rtlCol="false" tIns="0" lIns="0" bIns="0" rIns="0">
            <a:spAutoFit/>
          </a:bodyPr>
          <a:lstStyle/>
          <a:p>
            <a:pPr algn="just">
              <a:lnSpc>
                <a:spcPts val="3057"/>
              </a:lnSpc>
            </a:pPr>
            <a:r>
              <a:rPr lang="en-US" sz="1887">
                <a:solidFill>
                  <a:srgbClr val="FFFFFF"/>
                </a:solidFill>
                <a:latin typeface="Quicksand"/>
                <a:ea typeface="Quicksand"/>
                <a:cs typeface="Quicksand"/>
                <a:sym typeface="Quicksand"/>
              </a:rPr>
              <a:t>Por baricentro</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603" r="0" b="-9729"/>
            </a:stretch>
          </a:blipFill>
        </p:spPr>
      </p:sp>
      <p:grpSp>
        <p:nvGrpSpPr>
          <p:cNvPr name="Group 3" id="3"/>
          <p:cNvGrpSpPr/>
          <p:nvPr/>
        </p:nvGrpSpPr>
        <p:grpSpPr>
          <a:xfrm rot="0">
            <a:off x="1198275" y="1133054"/>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0C2151"/>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pic>
        <p:nvPicPr>
          <p:cNvPr name="Picture 6" id="6">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7054" t="0" r="13100" b="0"/>
          <a:stretch>
            <a:fillRect/>
          </a:stretch>
        </p:blipFill>
        <p:spPr>
          <a:xfrm flipH="false" flipV="false" rot="0">
            <a:off x="6812414" y="3482454"/>
            <a:ext cx="4663171" cy="4380183"/>
          </a:xfrm>
          <a:prstGeom prst="rect">
            <a:avLst/>
          </a:prstGeom>
        </p:spPr>
      </p:pic>
      <p:sp>
        <p:nvSpPr>
          <p:cNvPr name="Freeform 7" id="7"/>
          <p:cNvSpPr/>
          <p:nvPr/>
        </p:nvSpPr>
        <p:spPr>
          <a:xfrm flipH="false" flipV="false" rot="0">
            <a:off x="1851337" y="3482454"/>
            <a:ext cx="4370044" cy="4380183"/>
          </a:xfrm>
          <a:custGeom>
            <a:avLst/>
            <a:gdLst/>
            <a:ahLst/>
            <a:cxnLst/>
            <a:rect r="r" b="b" t="t" l="l"/>
            <a:pathLst>
              <a:path h="4380183" w="4370044">
                <a:moveTo>
                  <a:pt x="0" y="0"/>
                </a:moveTo>
                <a:lnTo>
                  <a:pt x="4370044" y="0"/>
                </a:lnTo>
                <a:lnTo>
                  <a:pt x="4370044" y="4380183"/>
                </a:lnTo>
                <a:lnTo>
                  <a:pt x="0" y="4380183"/>
                </a:lnTo>
                <a:lnTo>
                  <a:pt x="0" y="0"/>
                </a:lnTo>
                <a:close/>
              </a:path>
            </a:pathLst>
          </a:custGeom>
          <a:blipFill>
            <a:blip r:embed="rId6"/>
            <a:stretch>
              <a:fillRect l="0" t="0" r="0" b="0"/>
            </a:stretch>
          </a:blipFill>
        </p:spPr>
      </p:sp>
      <p:sp>
        <p:nvSpPr>
          <p:cNvPr name="Freeform 8" id="8"/>
          <p:cNvSpPr/>
          <p:nvPr/>
        </p:nvSpPr>
        <p:spPr>
          <a:xfrm flipH="false" flipV="false" rot="0">
            <a:off x="12548867" y="2905420"/>
            <a:ext cx="3350558" cy="3974236"/>
          </a:xfrm>
          <a:custGeom>
            <a:avLst/>
            <a:gdLst/>
            <a:ahLst/>
            <a:cxnLst/>
            <a:rect r="r" b="b" t="t" l="l"/>
            <a:pathLst>
              <a:path h="3974236" w="3350558">
                <a:moveTo>
                  <a:pt x="0" y="0"/>
                </a:moveTo>
                <a:lnTo>
                  <a:pt x="3350557" y="0"/>
                </a:lnTo>
                <a:lnTo>
                  <a:pt x="3350557" y="3974235"/>
                </a:lnTo>
                <a:lnTo>
                  <a:pt x="0" y="3974235"/>
                </a:lnTo>
                <a:lnTo>
                  <a:pt x="0" y="0"/>
                </a:lnTo>
                <a:close/>
              </a:path>
            </a:pathLst>
          </a:custGeom>
          <a:blipFill>
            <a:blip r:embed="rId7"/>
            <a:stretch>
              <a:fillRect l="-11244" t="-10781" r="0" b="0"/>
            </a:stretch>
          </a:blipFill>
        </p:spPr>
      </p:sp>
      <p:sp>
        <p:nvSpPr>
          <p:cNvPr name="Freeform 9" id="9"/>
          <p:cNvSpPr/>
          <p:nvPr/>
        </p:nvSpPr>
        <p:spPr>
          <a:xfrm flipH="false" flipV="false" rot="0">
            <a:off x="12719988" y="7285603"/>
            <a:ext cx="3008316" cy="1645868"/>
          </a:xfrm>
          <a:custGeom>
            <a:avLst/>
            <a:gdLst/>
            <a:ahLst/>
            <a:cxnLst/>
            <a:rect r="r" b="b" t="t" l="l"/>
            <a:pathLst>
              <a:path h="1645868" w="3008316">
                <a:moveTo>
                  <a:pt x="0" y="0"/>
                </a:moveTo>
                <a:lnTo>
                  <a:pt x="3008316" y="0"/>
                </a:lnTo>
                <a:lnTo>
                  <a:pt x="3008316" y="1645867"/>
                </a:lnTo>
                <a:lnTo>
                  <a:pt x="0" y="1645867"/>
                </a:lnTo>
                <a:lnTo>
                  <a:pt x="0" y="0"/>
                </a:lnTo>
                <a:close/>
              </a:path>
            </a:pathLst>
          </a:custGeom>
          <a:blipFill>
            <a:blip r:embed="rId8"/>
            <a:stretch>
              <a:fillRect l="-12398" t="-30069" r="-4995" b="0"/>
            </a:stretch>
          </a:blipFill>
        </p:spPr>
      </p:sp>
      <p:sp>
        <p:nvSpPr>
          <p:cNvPr name="TextBox 10" id="10"/>
          <p:cNvSpPr txBox="true"/>
          <p:nvPr/>
        </p:nvSpPr>
        <p:spPr>
          <a:xfrm rot="0">
            <a:off x="2388576" y="1660510"/>
            <a:ext cx="13510849" cy="992505"/>
          </a:xfrm>
          <a:prstGeom prst="rect">
            <a:avLst/>
          </a:prstGeom>
        </p:spPr>
        <p:txBody>
          <a:bodyPr anchor="t" rtlCol="false" tIns="0" lIns="0" bIns="0" rIns="0">
            <a:spAutoFit/>
          </a:bodyPr>
          <a:lstStyle/>
          <a:p>
            <a:pPr algn="ctr">
              <a:lnSpc>
                <a:spcPts val="7560"/>
              </a:lnSpc>
            </a:pPr>
            <a:r>
              <a:rPr lang="en-US" sz="7000" b="true">
                <a:solidFill>
                  <a:srgbClr val="FFFFFF"/>
                </a:solidFill>
                <a:latin typeface="Eastman Alt Pack Bold"/>
                <a:ea typeface="Eastman Alt Pack Bold"/>
                <a:cs typeface="Eastman Alt Pack Bold"/>
                <a:sym typeface="Eastman Alt Pack Bold"/>
              </a:rPr>
              <a:t>Sistema Chapy AB</a:t>
            </a:r>
          </a:p>
        </p:txBody>
      </p:sp>
    </p:spTree>
  </p:cSld>
  <p:clrMapOvr>
    <a:masterClrMapping/>
  </p:clrMapOvr>
  <p:timing>
    <p:tnLst>
      <p:par>
        <p:cTn dur="indefinite" restart="never" nodeType="tmRoot">
          <p:childTnLst>
            <p:video>
              <p:cMediaNode vol="0">
                <p:cTn fill="hold" display="false">
                  <p:stCondLst>
                    <p:cond delay="indefinite"/>
                  </p:stCondLst>
                </p:cTn>
                <p:tgtEl>
                  <p:spTgt spid="6"/>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DAGwpTCRHv8</dc:identifier>
  <dcterms:modified xsi:type="dcterms:W3CDTF">2011-08-01T06:04:30Z</dcterms:modified>
  <cp:revision>1</cp:revision>
  <dc:title>Blue Modern Astronomy Presentation</dc:title>
</cp:coreProperties>
</file>

<file path=docProps/thumbnail.jpeg>
</file>